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16" r:id="rId1"/>
    <p:sldMasterId id="2147483756" r:id="rId2"/>
  </p:sldMasterIdLst>
  <p:notesMasterIdLst>
    <p:notesMasterId r:id="rId23"/>
  </p:notesMasterIdLst>
  <p:sldIdLst>
    <p:sldId id="601" r:id="rId3"/>
    <p:sldId id="716" r:id="rId4"/>
    <p:sldId id="686" r:id="rId5"/>
    <p:sldId id="717" r:id="rId6"/>
    <p:sldId id="627" r:id="rId7"/>
    <p:sldId id="718" r:id="rId8"/>
    <p:sldId id="688" r:id="rId9"/>
    <p:sldId id="719" r:id="rId10"/>
    <p:sldId id="672" r:id="rId11"/>
    <p:sldId id="695" r:id="rId12"/>
    <p:sldId id="696" r:id="rId13"/>
    <p:sldId id="697" r:id="rId14"/>
    <p:sldId id="699" r:id="rId15"/>
    <p:sldId id="714" r:id="rId16"/>
    <p:sldId id="712" r:id="rId17"/>
    <p:sldId id="701" r:id="rId18"/>
    <p:sldId id="704" r:id="rId19"/>
    <p:sldId id="707" r:id="rId20"/>
    <p:sldId id="706" r:id="rId21"/>
    <p:sldId id="708" r:id="rId22"/>
  </p:sldIdLst>
  <p:sldSz cx="9144000" cy="6858000" type="screen4x3"/>
  <p:notesSz cx="6797675" cy="9928225"/>
  <p:defaultTextStyle>
    <a:defPPr>
      <a:defRPr lang="ru-RU"/>
    </a:defPPr>
    <a:lvl1pPr marL="0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4011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8040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2077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6111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0145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24174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78203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32231" algn="l" defTabSz="9080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99"/>
    <a:srgbClr val="0000CC"/>
    <a:srgbClr val="FF5050"/>
    <a:srgbClr val="A50021"/>
    <a:srgbClr val="003300"/>
    <a:srgbClr val="FFCC99"/>
    <a:srgbClr val="B07DC5"/>
    <a:srgbClr val="9966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5" autoAdjust="0"/>
    <p:restoredTop sz="95252" autoAdjust="0"/>
  </p:normalViewPr>
  <p:slideViewPr>
    <p:cSldViewPr>
      <p:cViewPr>
        <p:scale>
          <a:sx n="80" d="100"/>
          <a:sy n="80" d="100"/>
        </p:scale>
        <p:origin x="-1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1087;&#1088;&#1080;&#1083;&#1086;&#1078;&#1077;&#1085;&#1080;&#1077;%203%20+(25-26-27)%20+%20&#1076;&#1080;&#1072;&#1075;&#1088;&#1072;&#1084;&#1084;&#1099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7;&#1088;&#1080;&#1083;&#1086;&#1078;&#1077;&#1085;&#1080;&#1077;%203%20+(25-26-27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87;&#1088;&#1080;&#1083;&#1086;&#1078;&#1077;&#1085;&#1080;&#1077;%203%20+(25-26-27)%20+%20&#1076;&#1080;&#1072;&#1075;&#1088;&#1072;&#1084;&#1084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272094.3</c:v>
                </c:pt>
                <c:pt idx="1">
                  <c:v>264284.59999999998</c:v>
                </c:pt>
                <c:pt idx="2">
                  <c:v>354054.2</c:v>
                </c:pt>
                <c:pt idx="3">
                  <c:v>462966.1</c:v>
                </c:pt>
                <c:pt idx="4">
                  <c:v>290813.2</c:v>
                </c:pt>
                <c:pt idx="5">
                  <c:v>281417.7</c:v>
                </c:pt>
                <c:pt idx="6">
                  <c:v>269388.7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Налоговыеи неналоговые доходы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107155.4</c:v>
                </c:pt>
                <c:pt idx="1">
                  <c:v>120331.5</c:v>
                </c:pt>
                <c:pt idx="2">
                  <c:v>138060.9</c:v>
                </c:pt>
                <c:pt idx="3">
                  <c:v>127736.3</c:v>
                </c:pt>
                <c:pt idx="4">
                  <c:v>153474.79999999999</c:v>
                </c:pt>
                <c:pt idx="5">
                  <c:v>162050</c:v>
                </c:pt>
                <c:pt idx="6">
                  <c:v>171363.8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0576128"/>
        <c:axId val="40577664"/>
      </c:barChart>
      <c:catAx>
        <c:axId val="4057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0577664"/>
        <c:crosses val="autoZero"/>
        <c:auto val="1"/>
        <c:lblAlgn val="ctr"/>
        <c:lblOffset val="100"/>
        <c:noMultiLvlLbl val="0"/>
      </c:catAx>
      <c:valAx>
        <c:axId val="40577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057612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4747041401857531"/>
          <c:y val="6.8141828085167708E-2"/>
          <c:w val="0.55584208592207707"/>
          <c:h val="0.8788314061200407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4F81BD">
                  <a:lumMod val="60000"/>
                  <a:lumOff val="40000"/>
                </a:srgbClr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290 813,2</a:t>
                    </a:r>
                    <a:endParaRPr lang="ru-RU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</a:t>
                    </a:r>
                    <a:r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</a:t>
                    </a:r>
                    <a:r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</a:t>
                    </a:r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136 313,4</a:t>
                    </a:r>
                    <a:endParaRPr lang="ru-RU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30,</a:t>
                    </a:r>
                    <a:r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7</a:t>
                    </a:r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6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17 161,4</a:t>
                    </a:r>
                    <a:endParaRPr lang="ru-RU" sz="16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</a:t>
                    </a:r>
                    <a:r>
                      <a: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</a:t>
                    </a:r>
                    <a:r>
                      <a:rPr 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'Лист1 (2)'!$A$1:$C$1</c:f>
              <c:strCache>
                <c:ptCount val="3"/>
                <c:pt idx="0">
                  <c:v>Безвозмездные поступления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'Лист1 (2)'!$A$2:$C$2</c:f>
              <c:numCache>
                <c:formatCode>0.0%</c:formatCode>
                <c:ptCount val="3"/>
                <c:pt idx="0">
                  <c:v>0.65500000000000003</c:v>
                </c:pt>
                <c:pt idx="1">
                  <c:v>0.307</c:v>
                </c:pt>
                <c:pt idx="2">
                  <c:v>3.7999999999999999E-2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legend>
      <c:legendPos val="l"/>
      <c:layout>
        <c:manualLayout>
          <c:xMode val="edge"/>
          <c:yMode val="edge"/>
          <c:x val="3.1656026823230467E-2"/>
          <c:y val="0.29799673159438744"/>
          <c:w val="0.25808718309551548"/>
          <c:h val="0.39208950507000728"/>
        </c:manualLayout>
      </c:layout>
      <c:overlay val="0"/>
      <c:txPr>
        <a:bodyPr/>
        <a:lstStyle/>
        <a:p>
          <a:pPr>
            <a:defRPr sz="1600" b="1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доходы физических лиц</c:v>
                </c:pt>
              </c:strCache>
            </c:strRef>
          </c:tx>
          <c:invertIfNegative val="0"/>
          <c:dLbls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72277.100000000006</c:v>
                </c:pt>
                <c:pt idx="1">
                  <c:v>75644.100000000006</c:v>
                </c:pt>
                <c:pt idx="2">
                  <c:v>93954.3</c:v>
                </c:pt>
                <c:pt idx="3">
                  <c:v>82917.3</c:v>
                </c:pt>
                <c:pt idx="4">
                  <c:v>105574.3</c:v>
                </c:pt>
                <c:pt idx="5">
                  <c:v>113846.6</c:v>
                </c:pt>
                <c:pt idx="6">
                  <c:v>122325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 имущество физических лиц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2419.3000000000002</c:v>
                </c:pt>
                <c:pt idx="1">
                  <c:v>2975.9</c:v>
                </c:pt>
                <c:pt idx="2">
                  <c:v>1822.6</c:v>
                </c:pt>
                <c:pt idx="3">
                  <c:v>1884</c:v>
                </c:pt>
                <c:pt idx="4">
                  <c:v>2297</c:v>
                </c:pt>
                <c:pt idx="5">
                  <c:v>2330</c:v>
                </c:pt>
                <c:pt idx="6">
                  <c:v>2365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7476.3</c:v>
                </c:pt>
                <c:pt idx="1">
                  <c:v>9068</c:v>
                </c:pt>
                <c:pt idx="2">
                  <c:v>9776.5</c:v>
                </c:pt>
                <c:pt idx="3">
                  <c:v>10127.200000000001</c:v>
                </c:pt>
                <c:pt idx="4">
                  <c:v>10018.6</c:v>
                </c:pt>
                <c:pt idx="5">
                  <c:v>10226.6</c:v>
                </c:pt>
                <c:pt idx="6">
                  <c:v>10466.9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использования муниципального имущества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4187</c:v>
                </c:pt>
                <c:pt idx="1">
                  <c:v>5425.4</c:v>
                </c:pt>
                <c:pt idx="2">
                  <c:v>6517.1</c:v>
                </c:pt>
                <c:pt idx="3">
                  <c:v>6000.9</c:v>
                </c:pt>
                <c:pt idx="4">
                  <c:v>4641.2</c:v>
                </c:pt>
                <c:pt idx="5">
                  <c:v>4638</c:v>
                </c:pt>
                <c:pt idx="6">
                  <c:v>4637.7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1764.5</c:v>
                </c:pt>
                <c:pt idx="1">
                  <c:v>1960.7</c:v>
                </c:pt>
                <c:pt idx="2">
                  <c:v>1616.5</c:v>
                </c:pt>
                <c:pt idx="3">
                  <c:v>1515.1</c:v>
                </c:pt>
                <c:pt idx="4">
                  <c:v>1467.3</c:v>
                </c:pt>
                <c:pt idx="5">
                  <c:v>1539.4</c:v>
                </c:pt>
                <c:pt idx="6">
                  <c:v>1610.8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Лист1!$G$2:$G$8</c:f>
              <c:numCache>
                <c:formatCode>General</c:formatCode>
                <c:ptCount val="7"/>
                <c:pt idx="0">
                  <c:v>552.20000000000005</c:v>
                </c:pt>
                <c:pt idx="1">
                  <c:v>5566.4</c:v>
                </c:pt>
                <c:pt idx="2">
                  <c:v>1800.9</c:v>
                </c:pt>
                <c:pt idx="3">
                  <c:v>3358.4</c:v>
                </c:pt>
                <c:pt idx="4">
                  <c:v>454</c:v>
                </c:pt>
                <c:pt idx="5">
                  <c:v>454</c:v>
                </c:pt>
                <c:pt idx="6">
                  <c:v>454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Земельный налог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Лист1!$H$2:$H$8</c:f>
              <c:numCache>
                <c:formatCode>General</c:formatCode>
                <c:ptCount val="7"/>
                <c:pt idx="0">
                  <c:v>10903.9</c:v>
                </c:pt>
                <c:pt idx="1">
                  <c:v>13617.1</c:v>
                </c:pt>
                <c:pt idx="2">
                  <c:v>9303.5</c:v>
                </c:pt>
                <c:pt idx="3">
                  <c:v>13793</c:v>
                </c:pt>
                <c:pt idx="4">
                  <c:v>7618</c:v>
                </c:pt>
                <c:pt idx="5">
                  <c:v>7791</c:v>
                </c:pt>
                <c:pt idx="6">
                  <c:v>7967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Лист1!$I$2:$I$8</c:f>
              <c:numCache>
                <c:formatCode>General</c:formatCode>
                <c:ptCount val="7"/>
                <c:pt idx="0">
                  <c:v>1647.9</c:v>
                </c:pt>
                <c:pt idx="1">
                  <c:v>933.7</c:v>
                </c:pt>
                <c:pt idx="2">
                  <c:v>10934.1</c:v>
                </c:pt>
                <c:pt idx="3">
                  <c:v>1062.4000000000001</c:v>
                </c:pt>
                <c:pt idx="4">
                  <c:v>10604.9</c:v>
                </c:pt>
                <c:pt idx="5">
                  <c:v>10075.799999999999</c:v>
                </c:pt>
                <c:pt idx="6">
                  <c:v>10075.799999999999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Лист1!$J$2:$J$8</c:f>
              <c:numCache>
                <c:formatCode>General</c:formatCode>
                <c:ptCount val="7"/>
                <c:pt idx="0">
                  <c:v>5097.3</c:v>
                </c:pt>
                <c:pt idx="1">
                  <c:v>3949.1</c:v>
                </c:pt>
                <c:pt idx="2">
                  <c:v>1664.8</c:v>
                </c:pt>
                <c:pt idx="3">
                  <c:v>5845</c:v>
                </c:pt>
                <c:pt idx="4">
                  <c:v>8797.5</c:v>
                </c:pt>
                <c:pt idx="5">
                  <c:v>9146.6</c:v>
                </c:pt>
                <c:pt idx="6">
                  <c:v>9459.6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Госпошлина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  <c:pt idx="4">
                  <c:v>2025 год</c:v>
                </c:pt>
                <c:pt idx="5">
                  <c:v>2026 год</c:v>
                </c:pt>
                <c:pt idx="6">
                  <c:v>2027 год</c:v>
                </c:pt>
              </c:strCache>
            </c:strRef>
          </c:cat>
          <c:val>
            <c:numRef>
              <c:f>Лист1!$K$2:$K$8</c:f>
              <c:numCache>
                <c:formatCode>General</c:formatCode>
                <c:ptCount val="7"/>
                <c:pt idx="0">
                  <c:v>829.9</c:v>
                </c:pt>
                <c:pt idx="1">
                  <c:v>1191.0999999999999</c:v>
                </c:pt>
                <c:pt idx="2">
                  <c:v>670.6</c:v>
                </c:pt>
                <c:pt idx="3">
                  <c:v>1233</c:v>
                </c:pt>
                <c:pt idx="4">
                  <c:v>2002</c:v>
                </c:pt>
                <c:pt idx="5">
                  <c:v>2002</c:v>
                </c:pt>
                <c:pt idx="6">
                  <c:v>2002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serLines/>
        <c:axId val="43084032"/>
        <c:axId val="43094016"/>
      </c:barChart>
      <c:catAx>
        <c:axId val="430840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43094016"/>
        <c:crosses val="autoZero"/>
        <c:auto val="1"/>
        <c:lblAlgn val="ctr"/>
        <c:lblOffset val="100"/>
        <c:noMultiLvlLbl val="0"/>
      </c:catAx>
      <c:valAx>
        <c:axId val="43094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30840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7682633420822472E-3"/>
          <c:y val="6.7144017749988108E-3"/>
          <c:w val="0.42629691601049868"/>
          <c:h val="0.28826759622654147"/>
        </c:manualLayout>
      </c:layout>
      <c:overlay val="0"/>
      <c:txPr>
        <a:bodyPr/>
        <a:lstStyle/>
        <a:p>
          <a:pPr>
            <a:defRPr sz="1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7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032713694293367"/>
          <c:y val="0.38370810444810904"/>
          <c:w val="0.61369151978532333"/>
          <c:h val="0.61335383491868889"/>
        </c:manualLayout>
      </c:layout>
      <c:pie3DChart>
        <c:varyColors val="1"/>
        <c:ser>
          <c:idx val="0"/>
          <c:order val="0"/>
          <c:explosion val="3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6096054235342949"/>
                  <c:y val="-0.22374617132714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Госпошлина; </a:t>
                    </a:r>
                  </a:p>
                  <a:p>
                    <a:r>
                      <a:rPr lang="ru-RU" sz="1400" dirty="0" smtClean="0"/>
                      <a:t>2 002,0; 1,0%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707480829711304E-2"/>
                  <c:y val="-0.1387966677100719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Земельный налог; </a:t>
                    </a:r>
                    <a:r>
                      <a:rPr lang="ru-RU" sz="1400" dirty="0" smtClean="0"/>
                      <a:t>7 618,0; 5,0%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5419589216010482"/>
                  <c:y val="-5.0756629954110309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Налоги на совокупный доход; </a:t>
                    </a:r>
                  </a:p>
                  <a:p>
                    <a:r>
                      <a:rPr lang="ru-RU" sz="1400" dirty="0" smtClean="0"/>
                      <a:t>8 797,5; 5,73%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9990601429405498E-2"/>
                  <c:y val="0.2802707374780290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Прочие неналоговые доходы (штрафы, негативное воздействие на окружающую среду, задолженность по отмененным налогам); </a:t>
                    </a:r>
                  </a:p>
                  <a:p>
                    <a:r>
                      <a:rPr lang="ru-RU" sz="1400" dirty="0" smtClean="0"/>
                      <a:t>10 604,9; 7,44%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586420700483588E-2"/>
                  <c:y val="-0.1956483555087164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 на доходы физических</a:t>
                    </a:r>
                    <a:r>
                      <a:rPr lang="ru-RU" sz="1400" baseline="0" dirty="0"/>
                      <a:t> лиц</a:t>
                    </a:r>
                    <a:r>
                      <a:rPr lang="ru-RU" sz="1400" dirty="0"/>
                      <a:t>;</a:t>
                    </a:r>
                  </a:p>
                  <a:p>
                    <a:r>
                      <a:rPr lang="ru-RU" sz="1400" dirty="0" smtClean="0"/>
                      <a:t>105 574,3; 68,8%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160472945354854"/>
                  <c:y val="0.18914842419620531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Доходы от использования муниципального имущества; </a:t>
                    </a:r>
                  </a:p>
                  <a:p>
                    <a:r>
                      <a:rPr lang="ru-RU" sz="1400" dirty="0" smtClean="0"/>
                      <a:t>4 641,2; 3,02%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0.15008678646415965"/>
                  <c:y val="-4.3327503961112807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Доходы от оказания платных услуг;</a:t>
                    </a:r>
                  </a:p>
                  <a:p>
                    <a:r>
                      <a:rPr lang="ru-RU" sz="1400" dirty="0" smtClean="0"/>
                      <a:t>1 467,3; 0,95%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956794528365275E-2"/>
                  <c:y val="-0.18536477085168859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Доходы от продажи материальных и нематериальных активов; </a:t>
                    </a:r>
                  </a:p>
                  <a:p>
                    <a:r>
                      <a:rPr lang="ru-RU" sz="1400" dirty="0" smtClean="0"/>
                      <a:t>454,0; 0,3%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14404364270031164"/>
                  <c:y val="-0.2520434024357671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Налог на имущество физических лиц; </a:t>
                    </a:r>
                    <a:endParaRPr lang="ru-RU" sz="1400" dirty="0" smtClean="0"/>
                  </a:p>
                  <a:p>
                    <a:r>
                      <a:rPr lang="ru-RU" sz="1400" dirty="0" smtClean="0"/>
                      <a:t>2 297,0; 1,5%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130203520531008"/>
                  <c:y val="-0.11365482633113745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/>
                      <a:t>Акцизы;</a:t>
                    </a:r>
                  </a:p>
                  <a:p>
                    <a:r>
                      <a:rPr lang="ru-RU" sz="1400" dirty="0"/>
                      <a:t> </a:t>
                    </a:r>
                    <a:r>
                      <a:rPr lang="ru-RU" sz="1400" dirty="0" smtClean="0"/>
                      <a:t>10 018,6; 6,53%</a:t>
                    </a:r>
                    <a:endParaRPr lang="ru-RU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00000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Лист5!$B$1:$K$1</c:f>
              <c:strCache>
                <c:ptCount val="10"/>
                <c:pt idx="0">
                  <c:v>Госпошлина</c:v>
                </c:pt>
                <c:pt idx="1">
                  <c:v>Земельный налог</c:v>
                </c:pt>
                <c:pt idx="2">
                  <c:v>Налоги на совокупный доход</c:v>
                </c:pt>
                <c:pt idx="3">
                  <c:v>Прочие неналоговые доходы (штрафы, негативное воздействие на окружающую среду, задолженность по отмененным налогам)</c:v>
                </c:pt>
                <c:pt idx="4">
                  <c:v>Налог на доходы физических лиц</c:v>
                </c:pt>
                <c:pt idx="5">
                  <c:v>Доходы от использования муниципального имущества </c:v>
                </c:pt>
                <c:pt idx="6">
                  <c:v>Доходы от оказания платных услуг и компенсации затрат государства</c:v>
                </c:pt>
                <c:pt idx="7">
                  <c:v>Доходы от продажи материальных и нематериальных активов</c:v>
                </c:pt>
                <c:pt idx="8">
                  <c:v>Налог на имущество физических лиц</c:v>
                </c:pt>
                <c:pt idx="9">
                  <c:v>Акцизы</c:v>
                </c:pt>
              </c:strCache>
            </c:strRef>
          </c:cat>
          <c:val>
            <c:numRef>
              <c:f>Лист5!$B$2:$K$2</c:f>
              <c:numCache>
                <c:formatCode>0.00%</c:formatCode>
                <c:ptCount val="10"/>
                <c:pt idx="0" formatCode="0%">
                  <c:v>0.01</c:v>
                </c:pt>
                <c:pt idx="1">
                  <c:v>0.05</c:v>
                </c:pt>
                <c:pt idx="2" formatCode="0.0%">
                  <c:v>5.7299999999999997E-2</c:v>
                </c:pt>
                <c:pt idx="3">
                  <c:v>7.4459999999999998E-2</c:v>
                </c:pt>
                <c:pt idx="4" formatCode="0.0%">
                  <c:v>0.68799999999999994</c:v>
                </c:pt>
                <c:pt idx="5">
                  <c:v>3.0200000000000001E-2</c:v>
                </c:pt>
                <c:pt idx="6">
                  <c:v>9.4999999999999998E-3</c:v>
                </c:pt>
                <c:pt idx="7">
                  <c:v>3.0000000000000001E-3</c:v>
                </c:pt>
                <c:pt idx="8">
                  <c:v>1.4999999999999999E-2</c:v>
                </c:pt>
                <c:pt idx="9">
                  <c:v>6.5299999999999997E-2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Дотация</c:v>
                </c:pt>
              </c:strCache>
            </c:strRef>
          </c:tx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52304.5</c:v>
                </c:pt>
                <c:pt idx="1">
                  <c:v>54957.9</c:v>
                </c:pt>
                <c:pt idx="2">
                  <c:v>75692.5</c:v>
                </c:pt>
                <c:pt idx="3">
                  <c:v>83976</c:v>
                </c:pt>
                <c:pt idx="4">
                  <c:v>95875</c:v>
                </c:pt>
                <c:pt idx="5">
                  <c:v>85000</c:v>
                </c:pt>
                <c:pt idx="6">
                  <c:v>73643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Субсидия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125910.1</c:v>
                </c:pt>
                <c:pt idx="1">
                  <c:v>113239.1</c:v>
                </c:pt>
                <c:pt idx="2">
                  <c:v>106731.8</c:v>
                </c:pt>
                <c:pt idx="3">
                  <c:v>263425.3</c:v>
                </c:pt>
                <c:pt idx="4">
                  <c:v>70517.899999999994</c:v>
                </c:pt>
                <c:pt idx="5">
                  <c:v>71074.7</c:v>
                </c:pt>
                <c:pt idx="6">
                  <c:v>69307.3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Субвенция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94023.1</c:v>
                </c:pt>
                <c:pt idx="1">
                  <c:v>95330.7</c:v>
                </c:pt>
                <c:pt idx="2">
                  <c:v>100133.5</c:v>
                </c:pt>
                <c:pt idx="3">
                  <c:v>113644.4</c:v>
                </c:pt>
                <c:pt idx="4">
                  <c:v>124420.3</c:v>
                </c:pt>
                <c:pt idx="5">
                  <c:v>125343</c:v>
                </c:pt>
                <c:pt idx="6">
                  <c:v>126438.39999999999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390.7</c:v>
                </c:pt>
                <c:pt idx="1">
                  <c:v>526</c:v>
                </c:pt>
                <c:pt idx="2">
                  <c:v>71483.8</c:v>
                </c:pt>
                <c:pt idx="3">
                  <c:v>1588.4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4051840"/>
        <c:axId val="44057728"/>
      </c:barChart>
      <c:catAx>
        <c:axId val="44051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4057728"/>
        <c:crosses val="autoZero"/>
        <c:auto val="1"/>
        <c:lblAlgn val="ctr"/>
        <c:lblOffset val="100"/>
        <c:noMultiLvlLbl val="0"/>
      </c:catAx>
      <c:valAx>
        <c:axId val="440577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40518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749844905750418"/>
          <c:y val="0.18256687341134908"/>
          <c:w val="0.43857446281939766"/>
          <c:h val="0.75106246481008276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0.17212121212121212"/>
                  <c:y val="-0.19959097633402878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Общегосударственные вопросы; </a:t>
                    </a:r>
                  </a:p>
                  <a:p>
                    <a:r>
                      <a:rPr lang="ru-RU" sz="1400" b="1"/>
                      <a:t>61 340,9; 13,7%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7636363636363648"/>
                  <c:y val="-0.1276073455250348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Национальная оборона; </a:t>
                    </a:r>
                  </a:p>
                  <a:p>
                    <a:r>
                      <a:rPr lang="ru-RU" sz="1400" b="1"/>
                      <a:t>788,2; 0,2%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7381899071126747"/>
                  <c:y val="-3.271983218590635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Национальная экономика; </a:t>
                    </a:r>
                  </a:p>
                  <a:p>
                    <a:r>
                      <a:rPr lang="ru-RU" sz="1400" b="1"/>
                      <a:t>65 200,2; 14,6%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27393939393939393"/>
                  <c:y val="4.5807765060268901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Национальная безопасность и правоохранительная деятельность; </a:t>
                    </a:r>
                  </a:p>
                  <a:p>
                    <a:r>
                      <a:rPr lang="ru-RU" sz="1400" b="1"/>
                      <a:t>4 189,5; 0,9%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24242424242424243"/>
                  <c:y val="0.1865030434596662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Жилищно-коммунальное хозяйство; </a:t>
                    </a:r>
                  </a:p>
                  <a:p>
                    <a:r>
                      <a:rPr lang="ru-RU" sz="1400" b="1"/>
                      <a:t>32 981,8; 7,4%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181818181818182E-2"/>
                  <c:y val="0.20613494277121006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Социальная политика; </a:t>
                    </a:r>
                  </a:p>
                  <a:p>
                    <a:r>
                      <a:rPr lang="ru-RU" sz="1400" b="1"/>
                      <a:t>2 760,2; 0,6%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0909090909090909"/>
                  <c:y val="0.19959097633402878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Образование; 207 985,60; 46,6%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4303030303030301"/>
                  <c:y val="5.235173149745017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/>
                      <a:t>Физкультура и спорт; </a:t>
                    </a:r>
                  </a:p>
                  <a:p>
                    <a:r>
                      <a:rPr lang="ru-RU" sz="1400" b="1"/>
                      <a:t>501,00; 0,1%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6727272727272727"/>
                  <c:y val="-0.17668709380389433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Культура, кинематография; 68 657,40; 15,4%</a:t>
                    </a:r>
                    <a:endParaRPr lang="ru-RU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numFmt formatCode="#,##0.0" sourceLinked="0"/>
              <c:spPr/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delete val="1"/>
            </c:dLbl>
            <c:numFmt formatCode="#,##0.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Лист2!$A$1:$A$10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экономика</c:v>
                </c:pt>
                <c:pt idx="3">
                  <c:v>Национальная безопасность и правоохранительная деятельность</c:v>
                </c:pt>
                <c:pt idx="4">
                  <c:v>Жилищно-коммунальное хозяйство</c:v>
                </c:pt>
                <c:pt idx="5">
                  <c:v>Социальная политика</c:v>
                </c:pt>
                <c:pt idx="6">
                  <c:v>Образование</c:v>
                </c:pt>
                <c:pt idx="7">
                  <c:v>Физкультура и спорт</c:v>
                </c:pt>
                <c:pt idx="8">
                  <c:v>Культура, кинематография</c:v>
                </c:pt>
                <c:pt idx="9">
                  <c:v>Средства массовой информации</c:v>
                </c:pt>
              </c:strCache>
            </c:strRef>
          </c:cat>
          <c:val>
            <c:numRef>
              <c:f>Лист2!$B$1:$B$10</c:f>
              <c:numCache>
                <c:formatCode>#,##0.00</c:formatCode>
                <c:ptCount val="10"/>
                <c:pt idx="0">
                  <c:v>61340.9</c:v>
                </c:pt>
                <c:pt idx="1">
                  <c:v>788.2</c:v>
                </c:pt>
                <c:pt idx="2">
                  <c:v>65200.2</c:v>
                </c:pt>
                <c:pt idx="3">
                  <c:v>4189.5</c:v>
                </c:pt>
                <c:pt idx="4">
                  <c:v>32981.800000000003</c:v>
                </c:pt>
                <c:pt idx="5">
                  <c:v>2760.2</c:v>
                </c:pt>
                <c:pt idx="6">
                  <c:v>207985.6</c:v>
                </c:pt>
                <c:pt idx="7">
                  <c:v>501</c:v>
                </c:pt>
                <c:pt idx="8">
                  <c:v>68657.399999999994</c:v>
                </c:pt>
                <c:pt idx="9">
                  <c:v>2208.9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891139076054854"/>
          <c:y val="0.34183212819858833"/>
          <c:w val="0.40446832285551704"/>
          <c:h val="0.62784768828502624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850665739719195"/>
          <c:y val="1.8784042497929993E-2"/>
          <c:w val="0.51227631095057458"/>
          <c:h val="0.79551688895926265"/>
        </c:manualLayout>
      </c:layout>
      <c:doughnut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2.0151031984725519E-7"/>
                  <c:y val="0.16207843316420695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Программные</a:t>
                    </a:r>
                    <a:r>
                      <a:rPr lang="ru-RU" sz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расходы</a:t>
                    </a:r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</a:t>
                    </a:r>
                    <a:endParaRPr lang="ru-RU" sz="12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443 </a:t>
                    </a:r>
                    <a:r>
                      <a:rPr 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676,4</a:t>
                    </a:r>
                    <a:r>
                      <a: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99,3%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587332053742802"/>
                  <c:y val="-1.987083643391398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Непрограммные</a:t>
                    </a:r>
                    <a:r>
                      <a:rPr lang="ru-RU" sz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расходы</a:t>
                    </a:r>
                    <a:r>
                      <a: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</a:t>
                    </a:r>
                    <a:endParaRPr lang="ru-RU" sz="12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r>
                      <a:rPr 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2 937,3</a:t>
                    </a:r>
                    <a:r>
                      <a: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; 0,7%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val>
            <c:numRef>
              <c:f>Лист3!$C$7:$C$8</c:f>
              <c:numCache>
                <c:formatCode>#,##0.0</c:formatCode>
                <c:ptCount val="2"/>
                <c:pt idx="0">
                  <c:v>443676.4</c:v>
                </c:pt>
                <c:pt idx="1">
                  <c:v>2937.3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2025 год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4281730181006874E-2"/>
                  <c:y val="2.201544270628383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20,5</a:t>
                    </a:r>
                    <a:r>
                      <a:rPr lang="ru-RU" dirty="0" smtClean="0"/>
                      <a:t>; 0,005%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140865090503436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831,8</a:t>
                    </a:r>
                    <a:r>
                      <a:rPr lang="ru-RU" dirty="0" smtClean="0"/>
                      <a:t>; 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853557162906187E-2"/>
                  <c:y val="-4.40308854125676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869,5</a:t>
                    </a:r>
                    <a:r>
                      <a:rPr lang="ru-RU" dirty="0" smtClean="0"/>
                      <a:t>; 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566249235308935E-2"/>
                  <c:y val="2.201544270628463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111,3</a:t>
                    </a:r>
                    <a:r>
                      <a:rPr lang="ru-RU" dirty="0" smtClean="0"/>
                      <a:t>; 0,7%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99442225340962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171,9</a:t>
                    </a:r>
                    <a:r>
                      <a:rPr lang="ru-RU" dirty="0" smtClean="0"/>
                      <a:t>; 0,7%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281730181006874E-2"/>
                  <c:y val="4.40308854125676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967,0</a:t>
                    </a:r>
                    <a:r>
                      <a:rPr lang="ru-RU" dirty="0" smtClean="0"/>
                      <a:t>;</a:t>
                    </a:r>
                    <a:r>
                      <a:rPr lang="ru-RU" baseline="0" dirty="0" smtClean="0"/>
                      <a:t> 1,6%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570990319910756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819,3</a:t>
                    </a:r>
                    <a:r>
                      <a:rPr lang="ru-RU" dirty="0" smtClean="0"/>
                      <a:t>; 2,9%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7138076217208247E-2"/>
                  <c:y val="-2.201544270628383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838,8</a:t>
                    </a:r>
                    <a:r>
                      <a:rPr lang="ru-RU" dirty="0" smtClean="0"/>
                      <a:t>; 6,9%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142259527151031E-2"/>
                  <c:y val="4.40308854125676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44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004,7</a:t>
                    </a:r>
                    <a:r>
                      <a:rPr lang="ru-RU" dirty="0" smtClean="0"/>
                      <a:t>; 9,9%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428173018100687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62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873,7</a:t>
                    </a:r>
                    <a:r>
                      <a:rPr lang="ru-RU" dirty="0" smtClean="0"/>
                      <a:t>; 14,2%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2.4278941307711684E-2"/>
                  <c:y val="-4.40308854125676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78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963,8</a:t>
                    </a:r>
                    <a:r>
                      <a:rPr lang="ru-RU" dirty="0" smtClean="0"/>
                      <a:t>; 17,8%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142259527151031E-2"/>
                  <c:y val="-4.62324296831960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</a:t>
                    </a:r>
                    <a:r>
                      <a:rPr lang="en-US" dirty="0" smtClean="0"/>
                      <a:t>199</a:t>
                    </a:r>
                    <a:r>
                      <a:rPr lang="ru-RU" dirty="0" smtClean="0"/>
                      <a:t> </a:t>
                    </a:r>
                    <a:r>
                      <a:rPr lang="en-US" dirty="0" smtClean="0"/>
                      <a:t>204,1</a:t>
                    </a:r>
                    <a:r>
                      <a:rPr lang="ru-RU" dirty="0" smtClean="0"/>
                      <a:t>; 44,9%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Лист4!$A$2:$A$13</c:f>
              <c:strCache>
                <c:ptCount val="12"/>
                <c:pt idx="0">
                  <c:v>Развитие экономики</c:v>
                </c:pt>
                <c:pt idx="1">
                  <c:v>Формирование благоприятного социального климата населения</c:v>
                </c:pt>
                <c:pt idx="2">
                  <c:v>Реализация молодежной политики</c:v>
                </c:pt>
                <c:pt idx="3">
                  <c:v>Обеспечение правопорядка и безопасности населения</c:v>
                </c:pt>
                <c:pt idx="4">
                  <c:v>Формирование современной городской среды</c:v>
                </c:pt>
                <c:pt idx="5">
                  <c:v>Управление имуществом и земельными ресурсами</c:v>
                </c:pt>
                <c:pt idx="6">
                  <c:v>Управление общественными финансами</c:v>
                </c:pt>
                <c:pt idx="7">
                  <c:v>Развитие жилищно-коммунального хозяйства</c:v>
                </c:pt>
                <c:pt idx="8">
                  <c:v>Муниципальное управление и развитие гражданского общества</c:v>
                </c:pt>
                <c:pt idx="9">
                  <c:v>Развитие сфеты траспорта и дорожного хозяйства</c:v>
                </c:pt>
                <c:pt idx="10">
                  <c:v>Развитие культуры и спорта</c:v>
                </c:pt>
                <c:pt idx="11">
                  <c:v>Развитие системы образования </c:v>
                </c:pt>
              </c:strCache>
            </c:strRef>
          </c:cat>
          <c:val>
            <c:numRef>
              <c:f>Лист4!$B$2:$B$13</c:f>
              <c:numCache>
                <c:formatCode>0.0</c:formatCode>
                <c:ptCount val="12"/>
                <c:pt idx="0">
                  <c:v>20.5</c:v>
                </c:pt>
                <c:pt idx="1">
                  <c:v>831.8</c:v>
                </c:pt>
                <c:pt idx="2">
                  <c:v>869.5</c:v>
                </c:pt>
                <c:pt idx="3" formatCode="General">
                  <c:v>3111.3</c:v>
                </c:pt>
                <c:pt idx="4">
                  <c:v>3171.9</c:v>
                </c:pt>
                <c:pt idx="5">
                  <c:v>6967</c:v>
                </c:pt>
                <c:pt idx="6">
                  <c:v>12819.3</c:v>
                </c:pt>
                <c:pt idx="7">
                  <c:v>30838.799999999999</c:v>
                </c:pt>
                <c:pt idx="8" formatCode="General">
                  <c:v>44004.7</c:v>
                </c:pt>
                <c:pt idx="9" formatCode="General">
                  <c:v>62873.7</c:v>
                </c:pt>
                <c:pt idx="10">
                  <c:v>78963.8</c:v>
                </c:pt>
                <c:pt idx="11">
                  <c:v>199204.1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0035328"/>
        <c:axId val="90038272"/>
        <c:axId val="0"/>
      </c:bar3DChart>
      <c:catAx>
        <c:axId val="900353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90038272"/>
        <c:crosses val="autoZero"/>
        <c:auto val="1"/>
        <c:lblAlgn val="ctr"/>
        <c:lblOffset val="100"/>
        <c:noMultiLvlLbl val="0"/>
      </c:catAx>
      <c:valAx>
        <c:axId val="9003827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extTo"/>
        <c:crossAx val="90035328"/>
        <c:crosses val="autoZero"/>
        <c:crossBetween val="between"/>
      </c:valAx>
      <c:spPr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D458DE-21C7-4674-859F-CD0E81F17FBD}" type="doc">
      <dgm:prSet loTypeId="urn:microsoft.com/office/officeart/2008/layout/VerticalCurvedList" loCatId="list" qsTypeId="urn:microsoft.com/office/officeart/2005/8/quickstyle/3d3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16E5FC90-8C6D-49C1-B8B0-17C41CBA3A25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бюджетного планирования на основе муниципальных программ местного бюджета исходя из </a:t>
          </a:r>
        </a:p>
        <a:p>
          <a:pPr>
            <a:spcAft>
              <a:spcPct val="3500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планируемых и достигнутых результатов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A3D2D-4E8B-4D45-87A8-3108DFF9C0B0}" type="parTrans" cxnId="{95FF1EF2-3B52-4E75-AE03-1AF19222BA98}">
      <dgm:prSet/>
      <dgm:spPr/>
      <dgm:t>
        <a:bodyPr/>
        <a:lstStyle/>
        <a:p>
          <a:endParaRPr lang="ru-RU"/>
        </a:p>
      </dgm:t>
    </dgm:pt>
    <dgm:pt modelId="{EE196B74-6402-4189-8AA7-6C67540FD89F}" type="sibTrans" cxnId="{95FF1EF2-3B52-4E75-AE03-1AF19222BA98}">
      <dgm:prSet/>
      <dgm:spPr/>
      <dgm:t>
        <a:bodyPr/>
        <a:lstStyle/>
        <a:p>
          <a:endParaRPr lang="ru-RU"/>
        </a:p>
      </dgm:t>
    </dgm:pt>
    <dgm:pt modelId="{E28ABD73-8B9A-4EFD-A086-0576C1970187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заработной платы работникам бюджетной сферы </a:t>
          </a:r>
        </a:p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соответствии с Указами Президента РФ; в связи с повышением МРОТ с  01.01.2024 года)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3DA568-AE54-4DC3-8F43-4F026D8195AA}" type="parTrans" cxnId="{07986397-557C-487D-92AC-F1FD4211144D}">
      <dgm:prSet/>
      <dgm:spPr/>
      <dgm:t>
        <a:bodyPr/>
        <a:lstStyle/>
        <a:p>
          <a:endParaRPr lang="ru-RU"/>
        </a:p>
      </dgm:t>
    </dgm:pt>
    <dgm:pt modelId="{61C57CCB-F489-4652-916A-24469EC16C01}" type="sibTrans" cxnId="{07986397-557C-487D-92AC-F1FD4211144D}">
      <dgm:prSet/>
      <dgm:spPr/>
      <dgm:t>
        <a:bodyPr/>
        <a:lstStyle/>
        <a:p>
          <a:endParaRPr lang="ru-RU"/>
        </a:p>
      </dgm:t>
    </dgm:pt>
    <dgm:pt modelId="{DD574D84-F1B8-4F89-B352-9162FBA50563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Концентрация финансовых ресурсов на реализации приоритетных направлений государственной политики, сохранение социальной направленности бюджета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EE34968-DB7B-4AE6-83D4-E3833981A532}" type="parTrans" cxnId="{4346F697-B00C-4804-B66B-EE6C5737D82A}">
      <dgm:prSet/>
      <dgm:spPr/>
      <dgm:t>
        <a:bodyPr/>
        <a:lstStyle/>
        <a:p>
          <a:endParaRPr lang="ru-RU"/>
        </a:p>
      </dgm:t>
    </dgm:pt>
    <dgm:pt modelId="{A14431C7-95DE-4310-9D2C-E4B6903B9B45}" type="sibTrans" cxnId="{4346F697-B00C-4804-B66B-EE6C5737D82A}">
      <dgm:prSet/>
      <dgm:spPr/>
      <dgm:t>
        <a:bodyPr/>
        <a:lstStyle/>
        <a:p>
          <a:endParaRPr lang="ru-RU"/>
        </a:p>
      </dgm:t>
    </dgm:pt>
    <dgm:pt modelId="{9A8B8816-A3E9-46CA-8165-606A564C1829}">
      <dgm:prSet phldrT="[Текст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gm:spPr>
      <dgm:t>
        <a:bodyPr/>
        <a:lstStyle/>
        <a:p>
          <a:pPr algn="l"/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действующих расходных обязательств, недопущение принятия новых расходных обязательств, не обеспеченных доходными источниками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6BBC22-E439-4C29-8AE1-34B4B99E6E01}" type="parTrans" cxnId="{08F387A5-05A8-4499-A58C-9F2391F706FA}">
      <dgm:prSet/>
      <dgm:spPr/>
      <dgm:t>
        <a:bodyPr/>
        <a:lstStyle/>
        <a:p>
          <a:endParaRPr lang="ru-RU"/>
        </a:p>
      </dgm:t>
    </dgm:pt>
    <dgm:pt modelId="{C4E84B5D-61A8-45E7-8867-A375990AB5A9}" type="sibTrans" cxnId="{08F387A5-05A8-4499-A58C-9F2391F706FA}">
      <dgm:prSet/>
      <dgm:spPr/>
      <dgm:t>
        <a:bodyPr/>
        <a:lstStyle/>
        <a:p>
          <a:endParaRPr lang="ru-RU"/>
        </a:p>
      </dgm:t>
    </dgm:pt>
    <dgm:pt modelId="{33029636-7881-4EEC-ADFB-BB2E214305A8}">
      <dgm:prSet custT="1"/>
      <dgm:spPr>
        <a:solidFill>
          <a:schemeClr val="tx2"/>
        </a:solidFill>
      </dgm:spPr>
      <dgm:t>
        <a:bodyPr/>
        <a:lstStyle/>
        <a:p>
          <a:pPr>
            <a:spcAft>
              <a:spcPts val="0"/>
            </a:spcAft>
          </a:pP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финансового менеджмента в органах исполнительной власти и муниципальных учреждениях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D7F630-399A-4CF2-9C15-D3BD1D10333C}" type="parTrans" cxnId="{C8896850-D9C3-4CBB-AD6B-23E01E866CF3}">
      <dgm:prSet/>
      <dgm:spPr/>
      <dgm:t>
        <a:bodyPr/>
        <a:lstStyle/>
        <a:p>
          <a:endParaRPr lang="ru-RU"/>
        </a:p>
      </dgm:t>
    </dgm:pt>
    <dgm:pt modelId="{CA167DE3-4822-4E55-9E02-0EAD1E90EA43}" type="sibTrans" cxnId="{C8896850-D9C3-4CBB-AD6B-23E01E866CF3}">
      <dgm:prSet/>
      <dgm:spPr/>
      <dgm:t>
        <a:bodyPr/>
        <a:lstStyle/>
        <a:p>
          <a:endParaRPr lang="ru-RU"/>
        </a:p>
      </dgm:t>
    </dgm:pt>
    <dgm:pt modelId="{539A00D3-7C3A-4AD1-B1B5-CA4C3EE128F0}" type="pres">
      <dgm:prSet presAssocID="{D9D458DE-21C7-4674-859F-CD0E81F17FB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281C703-38E9-4D9C-86C8-432BC41EE860}" type="pres">
      <dgm:prSet presAssocID="{D9D458DE-21C7-4674-859F-CD0E81F17FBD}" presName="Name1" presStyleCnt="0"/>
      <dgm:spPr/>
    </dgm:pt>
    <dgm:pt modelId="{579D8436-FBDC-4E77-8134-53DD564957AA}" type="pres">
      <dgm:prSet presAssocID="{D9D458DE-21C7-4674-859F-CD0E81F17FBD}" presName="cycle" presStyleCnt="0"/>
      <dgm:spPr/>
    </dgm:pt>
    <dgm:pt modelId="{447C9D64-20BC-4F23-8153-47F2A5E558D9}" type="pres">
      <dgm:prSet presAssocID="{D9D458DE-21C7-4674-859F-CD0E81F17FBD}" presName="srcNode" presStyleLbl="node1" presStyleIdx="0" presStyleCnt="5"/>
      <dgm:spPr/>
    </dgm:pt>
    <dgm:pt modelId="{A6463509-F439-44E4-B1D3-6BCFAA63BFAA}" type="pres">
      <dgm:prSet presAssocID="{D9D458DE-21C7-4674-859F-CD0E81F17FBD}" presName="conn" presStyleLbl="parChTrans1D2" presStyleIdx="0" presStyleCnt="1"/>
      <dgm:spPr/>
      <dgm:t>
        <a:bodyPr/>
        <a:lstStyle/>
        <a:p>
          <a:endParaRPr lang="ru-RU"/>
        </a:p>
      </dgm:t>
    </dgm:pt>
    <dgm:pt modelId="{242F720E-5AE2-4707-8D2C-B4CD17EB10C9}" type="pres">
      <dgm:prSet presAssocID="{D9D458DE-21C7-4674-859F-CD0E81F17FBD}" presName="extraNode" presStyleLbl="node1" presStyleIdx="0" presStyleCnt="5"/>
      <dgm:spPr/>
    </dgm:pt>
    <dgm:pt modelId="{2349BD62-0D5C-4621-A789-F418AA42DE31}" type="pres">
      <dgm:prSet presAssocID="{D9D458DE-21C7-4674-859F-CD0E81F17FBD}" presName="dstNode" presStyleLbl="node1" presStyleIdx="0" presStyleCnt="5"/>
      <dgm:spPr/>
    </dgm:pt>
    <dgm:pt modelId="{BA280454-A80D-40CC-A85D-FAAC0866D018}" type="pres">
      <dgm:prSet presAssocID="{16E5FC90-8C6D-49C1-B8B0-17C41CBA3A25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783EE-61CD-4555-8F54-A120131CF803}" type="pres">
      <dgm:prSet presAssocID="{16E5FC90-8C6D-49C1-B8B0-17C41CBA3A25}" presName="accent_1" presStyleCnt="0"/>
      <dgm:spPr/>
    </dgm:pt>
    <dgm:pt modelId="{AA0837E6-834C-4519-8788-AC17A8BC4135}" type="pres">
      <dgm:prSet presAssocID="{16E5FC90-8C6D-49C1-B8B0-17C41CBA3A25}" presName="accentRepeatNode" presStyleLbl="solidFgAcc1" presStyleIdx="0" presStyleCnt="5" custLinFactNeighborX="2936" custLinFactNeighborY="3593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C8E5756C-5B44-4E4F-B4DB-32B92C575275}" type="pres">
      <dgm:prSet presAssocID="{E28ABD73-8B9A-4EFD-A086-0576C1970187}" presName="text_2" presStyleLbl="node1" presStyleIdx="1" presStyleCnt="5" custScaleX="99234" custLinFactNeighborX="424" custLinFactNeighborY="-24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9AFD32-3430-46E4-B5B7-7C2FDE38C74D}" type="pres">
      <dgm:prSet presAssocID="{E28ABD73-8B9A-4EFD-A086-0576C1970187}" presName="accent_2" presStyleCnt="0"/>
      <dgm:spPr/>
    </dgm:pt>
    <dgm:pt modelId="{A16449D0-8918-489F-A7E6-7C1991965122}" type="pres">
      <dgm:prSet presAssocID="{E28ABD73-8B9A-4EFD-A086-0576C1970187}" presName="accentRepeatNode" presStyleLbl="solidFgAcc1" presStyleIdx="1" presStyleCnt="5" custLinFactNeighborX="-2339" custLinFactNeighborY="-3219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5E08D095-2212-4623-9961-AC3F49C5A637}" type="pres">
      <dgm:prSet presAssocID="{DD574D84-F1B8-4F89-B352-9162FBA50563}" presName="text_3" presStyleLbl="node1" presStyleIdx="2" presStyleCnt="5" custScaleX="98439" custLinFactNeighborX="938" custLinFactNeighborY="-17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014E1-5785-40FC-AEF4-1A4AEEE4706A}" type="pres">
      <dgm:prSet presAssocID="{DD574D84-F1B8-4F89-B352-9162FBA50563}" presName="accent_3" presStyleCnt="0"/>
      <dgm:spPr/>
    </dgm:pt>
    <dgm:pt modelId="{A346AA52-22C9-448D-8702-F558E6C573C5}" type="pres">
      <dgm:prSet presAssocID="{DD574D84-F1B8-4F89-B352-9162FBA50563}" presName="accentRepeatNode" presStyleLbl="solidFgAcc1" presStyleIdx="2" presStyleCnt="5" custLinFactNeighborX="-9349" custLinFactNeighborY="-9954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01787C7-089C-452F-AE98-AABA247B5E05}" type="pres">
      <dgm:prSet presAssocID="{9A8B8816-A3E9-46CA-8165-606A564C182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7B0DF-EDAA-4C1B-A628-9C96FF2F42AE}" type="pres">
      <dgm:prSet presAssocID="{9A8B8816-A3E9-46CA-8165-606A564C1829}" presName="accent_4" presStyleCnt="0"/>
      <dgm:spPr/>
    </dgm:pt>
    <dgm:pt modelId="{CB99D865-ECAF-413A-B387-7A40EDF40F8B}" type="pres">
      <dgm:prSet presAssocID="{9A8B8816-A3E9-46CA-8165-606A564C1829}" presName="accentRepeatNode" presStyleLbl="solidFgAcc1" presStyleIdx="3" presStyleCnt="5" custLinFactNeighborX="-7864" custLinFactNeighborY="-8682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81C01360-9D89-47D2-932D-6B652B1B6036}" type="pres">
      <dgm:prSet presAssocID="{33029636-7881-4EEC-ADFB-BB2E214305A8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488618-449E-4BEF-BAF2-35EEB835E5B3}" type="pres">
      <dgm:prSet presAssocID="{33029636-7881-4EEC-ADFB-BB2E214305A8}" presName="accent_5" presStyleCnt="0"/>
      <dgm:spPr/>
    </dgm:pt>
    <dgm:pt modelId="{E39CB546-8C7F-42F6-A986-3A2D92ED3469}" type="pres">
      <dgm:prSet presAssocID="{33029636-7881-4EEC-ADFB-BB2E214305A8}" presName="accentRepeatNode" presStyleLbl="solidFgAcc1" presStyleIdx="4" presStyleCnt="5"/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  <a:contourClr>
            <a:schemeClr val="bg1"/>
          </a:contourClr>
        </a:sp3d>
      </dgm:spPr>
      <dgm:t>
        <a:bodyPr/>
        <a:lstStyle/>
        <a:p>
          <a:endParaRPr lang="ru-RU"/>
        </a:p>
      </dgm:t>
    </dgm:pt>
  </dgm:ptLst>
  <dgm:cxnLst>
    <dgm:cxn modelId="{8AEE100E-CBAF-43DE-A6E4-7ECDE437C11C}" type="presOf" srcId="{9A8B8816-A3E9-46CA-8165-606A564C1829}" destId="{301787C7-089C-452F-AE98-AABA247B5E05}" srcOrd="0" destOrd="0" presId="urn:microsoft.com/office/officeart/2008/layout/VerticalCurvedList"/>
    <dgm:cxn modelId="{6CECBD82-0BD0-45CC-A27D-378131A78B36}" type="presOf" srcId="{E28ABD73-8B9A-4EFD-A086-0576C1970187}" destId="{C8E5756C-5B44-4E4F-B4DB-32B92C575275}" srcOrd="0" destOrd="0" presId="urn:microsoft.com/office/officeart/2008/layout/VerticalCurvedList"/>
    <dgm:cxn modelId="{4346F697-B00C-4804-B66B-EE6C5737D82A}" srcId="{D9D458DE-21C7-4674-859F-CD0E81F17FBD}" destId="{DD574D84-F1B8-4F89-B352-9162FBA50563}" srcOrd="2" destOrd="0" parTransId="{EEE34968-DB7B-4AE6-83D4-E3833981A532}" sibTransId="{A14431C7-95DE-4310-9D2C-E4B6903B9B45}"/>
    <dgm:cxn modelId="{95FF1EF2-3B52-4E75-AE03-1AF19222BA98}" srcId="{D9D458DE-21C7-4674-859F-CD0E81F17FBD}" destId="{16E5FC90-8C6D-49C1-B8B0-17C41CBA3A25}" srcOrd="0" destOrd="0" parTransId="{AB1A3D2D-4E8B-4D45-87A8-3108DFF9C0B0}" sibTransId="{EE196B74-6402-4189-8AA7-6C67540FD89F}"/>
    <dgm:cxn modelId="{C8896850-D9C3-4CBB-AD6B-23E01E866CF3}" srcId="{D9D458DE-21C7-4674-859F-CD0E81F17FBD}" destId="{33029636-7881-4EEC-ADFB-BB2E214305A8}" srcOrd="4" destOrd="0" parTransId="{5ED7F630-399A-4CF2-9C15-D3BD1D10333C}" sibTransId="{CA167DE3-4822-4E55-9E02-0EAD1E90EA43}"/>
    <dgm:cxn modelId="{306FC840-6919-494F-A742-69E713EC15D0}" type="presOf" srcId="{16E5FC90-8C6D-49C1-B8B0-17C41CBA3A25}" destId="{BA280454-A80D-40CC-A85D-FAAC0866D018}" srcOrd="0" destOrd="0" presId="urn:microsoft.com/office/officeart/2008/layout/VerticalCurvedList"/>
    <dgm:cxn modelId="{08F387A5-05A8-4499-A58C-9F2391F706FA}" srcId="{D9D458DE-21C7-4674-859F-CD0E81F17FBD}" destId="{9A8B8816-A3E9-46CA-8165-606A564C1829}" srcOrd="3" destOrd="0" parTransId="{DE6BBC22-E439-4C29-8AE1-34B4B99E6E01}" sibTransId="{C4E84B5D-61A8-45E7-8867-A375990AB5A9}"/>
    <dgm:cxn modelId="{0358927A-6E15-4049-A42A-36722DC478B7}" type="presOf" srcId="{EE196B74-6402-4189-8AA7-6C67540FD89F}" destId="{A6463509-F439-44E4-B1D3-6BCFAA63BFAA}" srcOrd="0" destOrd="0" presId="urn:microsoft.com/office/officeart/2008/layout/VerticalCurvedList"/>
    <dgm:cxn modelId="{07986397-557C-487D-92AC-F1FD4211144D}" srcId="{D9D458DE-21C7-4674-859F-CD0E81F17FBD}" destId="{E28ABD73-8B9A-4EFD-A086-0576C1970187}" srcOrd="1" destOrd="0" parTransId="{773DA568-AE54-4DC3-8F43-4F026D8195AA}" sibTransId="{61C57CCB-F489-4652-916A-24469EC16C01}"/>
    <dgm:cxn modelId="{ED81B537-7274-4B64-A469-C4CB7E1809BF}" type="presOf" srcId="{D9D458DE-21C7-4674-859F-CD0E81F17FBD}" destId="{539A00D3-7C3A-4AD1-B1B5-CA4C3EE128F0}" srcOrd="0" destOrd="0" presId="urn:microsoft.com/office/officeart/2008/layout/VerticalCurvedList"/>
    <dgm:cxn modelId="{7263223E-D0AC-45C0-A5BB-E4F13A2AD09A}" type="presOf" srcId="{33029636-7881-4EEC-ADFB-BB2E214305A8}" destId="{81C01360-9D89-47D2-932D-6B652B1B6036}" srcOrd="0" destOrd="0" presId="urn:microsoft.com/office/officeart/2008/layout/VerticalCurvedList"/>
    <dgm:cxn modelId="{BCDD9767-7B4A-45D2-967C-78B1A41A4561}" type="presOf" srcId="{DD574D84-F1B8-4F89-B352-9162FBA50563}" destId="{5E08D095-2212-4623-9961-AC3F49C5A637}" srcOrd="0" destOrd="0" presId="urn:microsoft.com/office/officeart/2008/layout/VerticalCurvedList"/>
    <dgm:cxn modelId="{EE4A49F4-7B5B-44CB-87DA-8B9C3E0CFE90}" type="presParOf" srcId="{539A00D3-7C3A-4AD1-B1B5-CA4C3EE128F0}" destId="{7281C703-38E9-4D9C-86C8-432BC41EE860}" srcOrd="0" destOrd="0" presId="urn:microsoft.com/office/officeart/2008/layout/VerticalCurvedList"/>
    <dgm:cxn modelId="{71FFDDD1-B1ED-4E7A-855A-0DCEC84B9154}" type="presParOf" srcId="{7281C703-38E9-4D9C-86C8-432BC41EE860}" destId="{579D8436-FBDC-4E77-8134-53DD564957AA}" srcOrd="0" destOrd="0" presId="urn:microsoft.com/office/officeart/2008/layout/VerticalCurvedList"/>
    <dgm:cxn modelId="{1346FA88-5A30-4BE7-A7BA-16084C14D04F}" type="presParOf" srcId="{579D8436-FBDC-4E77-8134-53DD564957AA}" destId="{447C9D64-20BC-4F23-8153-47F2A5E558D9}" srcOrd="0" destOrd="0" presId="urn:microsoft.com/office/officeart/2008/layout/VerticalCurvedList"/>
    <dgm:cxn modelId="{7713CEA1-9F3E-48E4-A309-662768E8CD40}" type="presParOf" srcId="{579D8436-FBDC-4E77-8134-53DD564957AA}" destId="{A6463509-F439-44E4-B1D3-6BCFAA63BFAA}" srcOrd="1" destOrd="0" presId="urn:microsoft.com/office/officeart/2008/layout/VerticalCurvedList"/>
    <dgm:cxn modelId="{F6C75B29-44D6-4438-B314-3CBE5AE852C9}" type="presParOf" srcId="{579D8436-FBDC-4E77-8134-53DD564957AA}" destId="{242F720E-5AE2-4707-8D2C-B4CD17EB10C9}" srcOrd="2" destOrd="0" presId="urn:microsoft.com/office/officeart/2008/layout/VerticalCurvedList"/>
    <dgm:cxn modelId="{A8ACE9B3-38BD-4F5B-A06B-21E969530F49}" type="presParOf" srcId="{579D8436-FBDC-4E77-8134-53DD564957AA}" destId="{2349BD62-0D5C-4621-A789-F418AA42DE31}" srcOrd="3" destOrd="0" presId="urn:microsoft.com/office/officeart/2008/layout/VerticalCurvedList"/>
    <dgm:cxn modelId="{CAD2523E-0D98-46B9-9010-DAA32F4C2F82}" type="presParOf" srcId="{7281C703-38E9-4D9C-86C8-432BC41EE860}" destId="{BA280454-A80D-40CC-A85D-FAAC0866D018}" srcOrd="1" destOrd="0" presId="urn:microsoft.com/office/officeart/2008/layout/VerticalCurvedList"/>
    <dgm:cxn modelId="{28C89A51-2D4D-4BC8-898D-FD370DD233A7}" type="presParOf" srcId="{7281C703-38E9-4D9C-86C8-432BC41EE860}" destId="{CAF783EE-61CD-4555-8F54-A120131CF803}" srcOrd="2" destOrd="0" presId="urn:microsoft.com/office/officeart/2008/layout/VerticalCurvedList"/>
    <dgm:cxn modelId="{48E395B4-1182-420F-BFDC-F83AA3B2175B}" type="presParOf" srcId="{CAF783EE-61CD-4555-8F54-A120131CF803}" destId="{AA0837E6-834C-4519-8788-AC17A8BC4135}" srcOrd="0" destOrd="0" presId="urn:microsoft.com/office/officeart/2008/layout/VerticalCurvedList"/>
    <dgm:cxn modelId="{2DA42DB3-8B1C-49F9-A70E-4B2C29927950}" type="presParOf" srcId="{7281C703-38E9-4D9C-86C8-432BC41EE860}" destId="{C8E5756C-5B44-4E4F-B4DB-32B92C575275}" srcOrd="3" destOrd="0" presId="urn:microsoft.com/office/officeart/2008/layout/VerticalCurvedList"/>
    <dgm:cxn modelId="{07C957DF-42B2-4E28-A76D-B29CDFCBE2AE}" type="presParOf" srcId="{7281C703-38E9-4D9C-86C8-432BC41EE860}" destId="{669AFD32-3430-46E4-B5B7-7C2FDE38C74D}" srcOrd="4" destOrd="0" presId="urn:microsoft.com/office/officeart/2008/layout/VerticalCurvedList"/>
    <dgm:cxn modelId="{8CEE0EE9-99CB-40A1-8215-C99C8E266014}" type="presParOf" srcId="{669AFD32-3430-46E4-B5B7-7C2FDE38C74D}" destId="{A16449D0-8918-489F-A7E6-7C1991965122}" srcOrd="0" destOrd="0" presId="urn:microsoft.com/office/officeart/2008/layout/VerticalCurvedList"/>
    <dgm:cxn modelId="{169080A3-C95B-4AC8-8FA2-31CBE61EB0EE}" type="presParOf" srcId="{7281C703-38E9-4D9C-86C8-432BC41EE860}" destId="{5E08D095-2212-4623-9961-AC3F49C5A637}" srcOrd="5" destOrd="0" presId="urn:microsoft.com/office/officeart/2008/layout/VerticalCurvedList"/>
    <dgm:cxn modelId="{272262A9-93B6-40C0-8CC5-2DDBACE20E98}" type="presParOf" srcId="{7281C703-38E9-4D9C-86C8-432BC41EE860}" destId="{CD3014E1-5785-40FC-AEF4-1A4AEEE4706A}" srcOrd="6" destOrd="0" presId="urn:microsoft.com/office/officeart/2008/layout/VerticalCurvedList"/>
    <dgm:cxn modelId="{5A8C9C77-846C-43DE-B79A-66C99C27B801}" type="presParOf" srcId="{CD3014E1-5785-40FC-AEF4-1A4AEEE4706A}" destId="{A346AA52-22C9-448D-8702-F558E6C573C5}" srcOrd="0" destOrd="0" presId="urn:microsoft.com/office/officeart/2008/layout/VerticalCurvedList"/>
    <dgm:cxn modelId="{017726BF-6715-4ACF-8D84-FC62DA898EE2}" type="presParOf" srcId="{7281C703-38E9-4D9C-86C8-432BC41EE860}" destId="{301787C7-089C-452F-AE98-AABA247B5E05}" srcOrd="7" destOrd="0" presId="urn:microsoft.com/office/officeart/2008/layout/VerticalCurvedList"/>
    <dgm:cxn modelId="{2BE115D0-C6DA-4C91-A1CB-1A0009157C01}" type="presParOf" srcId="{7281C703-38E9-4D9C-86C8-432BC41EE860}" destId="{EE47B0DF-EDAA-4C1B-A628-9C96FF2F42AE}" srcOrd="8" destOrd="0" presId="urn:microsoft.com/office/officeart/2008/layout/VerticalCurvedList"/>
    <dgm:cxn modelId="{DED97BC5-A09F-49C0-8ED7-AD54D4CB5866}" type="presParOf" srcId="{EE47B0DF-EDAA-4C1B-A628-9C96FF2F42AE}" destId="{CB99D865-ECAF-413A-B387-7A40EDF40F8B}" srcOrd="0" destOrd="0" presId="urn:microsoft.com/office/officeart/2008/layout/VerticalCurvedList"/>
    <dgm:cxn modelId="{E82140FF-3F93-412A-902E-6EB46F6D9BC5}" type="presParOf" srcId="{7281C703-38E9-4D9C-86C8-432BC41EE860}" destId="{81C01360-9D89-47D2-932D-6B652B1B6036}" srcOrd="9" destOrd="0" presId="urn:microsoft.com/office/officeart/2008/layout/VerticalCurvedList"/>
    <dgm:cxn modelId="{F1AFF66A-A237-4AEE-80AE-1E6D4D7928B7}" type="presParOf" srcId="{7281C703-38E9-4D9C-86C8-432BC41EE860}" destId="{98488618-449E-4BEF-BAF2-35EEB835E5B3}" srcOrd="10" destOrd="0" presId="urn:microsoft.com/office/officeart/2008/layout/VerticalCurvedList"/>
    <dgm:cxn modelId="{4F5AEB0E-E6C1-40F5-8A8A-994C56A5C943}" type="presParOf" srcId="{98488618-449E-4BEF-BAF2-35EEB835E5B3}" destId="{E39CB546-8C7F-42F6-A986-3A2D92ED3469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63509-F439-44E4-B1D3-6BCFAA63BFAA}">
      <dsp:nvSpPr>
        <dsp:cNvPr id="0" name=""/>
        <dsp:cNvSpPr/>
      </dsp:nvSpPr>
      <dsp:spPr>
        <a:xfrm>
          <a:off x="-6595351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0454-A80D-40CC-A85D-FAAC0866D018}">
      <dsp:nvSpPr>
        <dsp:cNvPr id="0" name=""/>
        <dsp:cNvSpPr/>
      </dsp:nvSpPr>
      <dsp:spPr>
        <a:xfrm>
          <a:off x="547972" y="364423"/>
          <a:ext cx="7593030" cy="729314"/>
        </a:xfrm>
        <a:prstGeom prst="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бюджетного планирования на основе муниципальных программ местного бюджета исходя из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планируемых и достигнутых результатов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972" y="364423"/>
        <a:ext cx="7593030" cy="729314"/>
      </dsp:txXfrm>
    </dsp:sp>
    <dsp:sp modelId="{AA0837E6-834C-4519-8788-AC17A8BC4135}">
      <dsp:nvSpPr>
        <dsp:cNvPr id="0" name=""/>
        <dsp:cNvSpPr/>
      </dsp:nvSpPr>
      <dsp:spPr>
        <a:xfrm>
          <a:off x="118916" y="306014"/>
          <a:ext cx="911642" cy="911642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</dsp:sp>
    <dsp:sp modelId="{C8E5756C-5B44-4E4F-B4DB-32B92C575275}">
      <dsp:nvSpPr>
        <dsp:cNvPr id="0" name=""/>
        <dsp:cNvSpPr/>
      </dsp:nvSpPr>
      <dsp:spPr>
        <a:xfrm>
          <a:off x="1127635" y="1440162"/>
          <a:ext cx="7016265" cy="729314"/>
        </a:xfrm>
        <a:prstGeom prst="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заработной платы работникам бюджетной сферы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(в соответствии с Указами Президента РФ; в связи с повышением МРОТ с  01.01.2024 года)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27635" y="1440162"/>
        <a:ext cx="7016265" cy="729314"/>
      </dsp:txXfrm>
    </dsp:sp>
    <dsp:sp modelId="{A16449D0-8918-489F-A7E6-7C1991965122}">
      <dsp:nvSpPr>
        <dsp:cNvPr id="0" name=""/>
        <dsp:cNvSpPr/>
      </dsp:nvSpPr>
      <dsp:spPr>
        <a:xfrm>
          <a:off x="593432" y="1337535"/>
          <a:ext cx="911642" cy="911642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5E08D095-2212-4623-9961-AC3F49C5A637}">
      <dsp:nvSpPr>
        <dsp:cNvPr id="0" name=""/>
        <dsp:cNvSpPr/>
      </dsp:nvSpPr>
      <dsp:spPr>
        <a:xfrm>
          <a:off x="1349723" y="2538553"/>
          <a:ext cx="6802161" cy="729314"/>
        </a:xfrm>
        <a:prstGeom prst="rect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Концентрация финансовых ресурсов на реализации приоритетных направлений государственной политики, сохранение социальной направленности бюджета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49723" y="2538553"/>
        <a:ext cx="6802161" cy="729314"/>
      </dsp:txXfrm>
    </dsp:sp>
    <dsp:sp modelId="{A346AA52-22C9-448D-8702-F558E6C573C5}">
      <dsp:nvSpPr>
        <dsp:cNvPr id="0" name=""/>
        <dsp:cNvSpPr/>
      </dsp:nvSpPr>
      <dsp:spPr>
        <a:xfrm>
          <a:off x="689924" y="2369757"/>
          <a:ext cx="911642" cy="911642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301787C7-089C-452F-AE98-AABA247B5E05}">
      <dsp:nvSpPr>
        <dsp:cNvPr id="0" name=""/>
        <dsp:cNvSpPr/>
      </dsp:nvSpPr>
      <dsp:spPr>
        <a:xfrm>
          <a:off x="1070577" y="3645288"/>
          <a:ext cx="7070425" cy="729314"/>
        </a:xfrm>
        <a:prstGeom prst="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>
          <a:bevelT w="63500" h="25400" prst="coolSlant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Исполнение действующих расходных обязательств, недопущение принятия новых расходных обязательств, не обеспеченных доходными источниками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70577" y="3645288"/>
        <a:ext cx="7070425" cy="729314"/>
      </dsp:txXfrm>
    </dsp:sp>
    <dsp:sp modelId="{CB99D865-ECAF-413A-B387-7A40EDF40F8B}">
      <dsp:nvSpPr>
        <dsp:cNvPr id="0" name=""/>
        <dsp:cNvSpPr/>
      </dsp:nvSpPr>
      <dsp:spPr>
        <a:xfrm>
          <a:off x="543064" y="3474975"/>
          <a:ext cx="911642" cy="911642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</dsp:sp>
    <dsp:sp modelId="{81C01360-9D89-47D2-932D-6B652B1B6036}">
      <dsp:nvSpPr>
        <dsp:cNvPr id="0" name=""/>
        <dsp:cNvSpPr/>
      </dsp:nvSpPr>
      <dsp:spPr>
        <a:xfrm>
          <a:off x="547972" y="4738909"/>
          <a:ext cx="7593030" cy="729314"/>
        </a:xfrm>
        <a:prstGeom prst="rect">
          <a:avLst/>
        </a:prstGeom>
        <a:solidFill>
          <a:schemeClr val="tx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8893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качества финансового менеджмента в органах исполнительной власти и муниципальных учреждениях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972" y="4738909"/>
        <a:ext cx="7593030" cy="729314"/>
      </dsp:txXfrm>
    </dsp:sp>
    <dsp:sp modelId="{E39CB546-8C7F-42F6-A986-3A2D92ED3469}">
      <dsp:nvSpPr>
        <dsp:cNvPr id="0" name=""/>
        <dsp:cNvSpPr/>
      </dsp:nvSpPr>
      <dsp:spPr>
        <a:xfrm>
          <a:off x="92150" y="4647745"/>
          <a:ext cx="911642" cy="911642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</cdr:x>
      <cdr:y>0.49167</cdr:y>
    </cdr:from>
    <cdr:to>
      <cdr:x>0.84</cdr:x>
      <cdr:y>0.825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26080" y="13487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0.575</cdr:x>
      <cdr:y>0.35278</cdr:y>
    </cdr:from>
    <cdr:to>
      <cdr:x>0.775</cdr:x>
      <cdr:y>0.68611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28900" y="9677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0.57833</cdr:x>
      <cdr:y>0.33889</cdr:y>
    </cdr:from>
    <cdr:to>
      <cdr:x>0.77833</cdr:x>
      <cdr:y>0.67222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44140" y="92964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0.52137</cdr:x>
      <cdr:y>0.35135</cdr:y>
    </cdr:from>
    <cdr:to>
      <cdr:x>0.72137</cdr:x>
      <cdr:y>0.68468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92488" y="1872208"/>
          <a:ext cx="1684987" cy="17761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444 288,0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100</a:t>
          </a:r>
          <a:r>
            <a:rPr lang="ru-RU" sz="1600" b="1" dirty="0"/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0.25838</cdr:x>
      <cdr:y>0.0215</cdr:y>
    </cdr:from>
    <cdr:to>
      <cdr:x>0.5</cdr:x>
      <cdr:y>0.11837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2195449" y="111186"/>
          <a:ext cx="2053023" cy="50099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4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 массовой</a:t>
          </a:r>
          <a:r>
            <a:rPr lang="ru-RU" sz="14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информации; </a:t>
          </a:r>
        </a:p>
        <a:p xmlns:a="http://schemas.openxmlformats.org/drawingml/2006/main">
          <a:pPr algn="ctr"/>
          <a:r>
            <a:rPr lang="ru-RU" sz="1400" b="1" baseline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2 208,9; 0,5%</a:t>
          </a:r>
          <a:endParaRPr lang="ru-RU" sz="1400" b="1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0.37288</cdr:x>
      <cdr:y>0.11837</cdr:y>
    </cdr:from>
    <cdr:to>
      <cdr:x>0.37919</cdr:x>
      <cdr:y>0.18357</cdr:y>
    </cdr:to>
    <cdr:cxnSp macro="">
      <cdr:nvCxnSpPr>
        <cdr:cNvPr id="9" name="Прямая соединительная линия 8"/>
        <cdr:cNvCxnSpPr>
          <a:endCxn xmlns:a="http://schemas.openxmlformats.org/drawingml/2006/main" id="12" idx="2"/>
        </cdr:cNvCxnSpPr>
      </cdr:nvCxnSpPr>
      <cdr:spPr>
        <a:xfrm xmlns:a="http://schemas.openxmlformats.org/drawingml/2006/main" flipV="1">
          <a:off x="3168352" y="612179"/>
          <a:ext cx="53609" cy="33720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0.19492</cdr:x>
      <cdr:y>0.16073</cdr:y>
    </cdr:from>
    <cdr:to>
      <cdr:x>0.27818</cdr:x>
      <cdr:y>0.23313</cdr:y>
    </cdr:to>
    <cdr:cxnSp macro="">
      <cdr:nvCxnSpPr>
        <cdr:cNvPr id="2" name="Прямая соединительная линия 2"/>
        <cdr:cNvCxnSpPr/>
      </cdr:nvCxnSpPr>
      <cdr:spPr>
        <a:xfrm xmlns:a="http://schemas.openxmlformats.org/drawingml/2006/main">
          <a:off x="1656184" y="831266"/>
          <a:ext cx="707496" cy="37446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0.11017</cdr:x>
      <cdr:y>0.36957</cdr:y>
    </cdr:from>
    <cdr:to>
      <cdr:x>0.18363</cdr:x>
      <cdr:y>0.42526</cdr:y>
    </cdr:to>
    <cdr:cxnSp macro="">
      <cdr:nvCxnSpPr>
        <cdr:cNvPr id="4" name="Прямая соединительная линия 4"/>
        <cdr:cNvCxnSpPr/>
      </cdr:nvCxnSpPr>
      <cdr:spPr>
        <a:xfrm xmlns:a="http://schemas.openxmlformats.org/drawingml/2006/main" flipH="1">
          <a:off x="936104" y="1911386"/>
          <a:ext cx="624226" cy="2880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0.15025</cdr:x>
      <cdr:y>0.82902</cdr:y>
    </cdr:from>
    <cdr:to>
      <cdr:x>0.22342</cdr:x>
      <cdr:y>0.92648</cdr:y>
    </cdr:to>
    <cdr:cxnSp macro="">
      <cdr:nvCxnSpPr>
        <cdr:cNvPr id="6" name="Прямая соединительная линия 6"/>
        <cdr:cNvCxnSpPr/>
      </cdr:nvCxnSpPr>
      <cdr:spPr>
        <a:xfrm xmlns:a="http://schemas.openxmlformats.org/drawingml/2006/main" flipH="1">
          <a:off x="1276672" y="4287650"/>
          <a:ext cx="621682" cy="50405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0.52119</cdr:x>
      <cdr:y>0.8151</cdr:y>
    </cdr:from>
    <cdr:to>
      <cdr:x>0.5297</cdr:x>
      <cdr:y>0.92648</cdr:y>
    </cdr:to>
    <cdr:cxnSp macro="">
      <cdr:nvCxnSpPr>
        <cdr:cNvPr id="8" name="Прямая соединительная линия 8"/>
        <cdr:cNvCxnSpPr/>
      </cdr:nvCxnSpPr>
      <cdr:spPr>
        <a:xfrm xmlns:a="http://schemas.openxmlformats.org/drawingml/2006/main" flipV="1">
          <a:off x="4428492" y="4215642"/>
          <a:ext cx="72348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0.5707</cdr:x>
      <cdr:y>0.73156</cdr:y>
    </cdr:from>
    <cdr:to>
      <cdr:x>0.75424</cdr:x>
      <cdr:y>0.84295</cdr:y>
    </cdr:to>
    <cdr:cxnSp macro="">
      <cdr:nvCxnSpPr>
        <cdr:cNvPr id="10" name="Прямая соединительная линия 10"/>
        <cdr:cNvCxnSpPr/>
      </cdr:nvCxnSpPr>
      <cdr:spPr>
        <a:xfrm xmlns:a="http://schemas.openxmlformats.org/drawingml/2006/main" flipH="1" flipV="1">
          <a:off x="4849245" y="3783594"/>
          <a:ext cx="155946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0.49369</cdr:x>
      <cdr:y>0.1468</cdr:y>
    </cdr:from>
    <cdr:to>
      <cdr:x>0.59322</cdr:x>
      <cdr:y>0.23985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V="1">
          <a:off x="4194863" y="759258"/>
          <a:ext cx="845697" cy="4812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0.55085</cdr:x>
      <cdr:y>0.27211</cdr:y>
    </cdr:from>
    <cdr:to>
      <cdr:x>0.73729</cdr:x>
      <cdr:y>0.32339</cdr:y>
    </cdr:to>
    <cdr:cxnSp macro="">
      <cdr:nvCxnSpPr>
        <cdr:cNvPr id="19" name="Прямая соединительная линия 18"/>
        <cdr:cNvCxnSpPr/>
      </cdr:nvCxnSpPr>
      <cdr:spPr>
        <a:xfrm xmlns:a="http://schemas.openxmlformats.org/drawingml/2006/main" flipV="1">
          <a:off x="4680520" y="1407330"/>
          <a:ext cx="1584176" cy="265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0.59322</cdr:x>
      <cdr:y>0.46261</cdr:y>
    </cdr:from>
    <cdr:to>
      <cdr:x>0.74576</cdr:x>
      <cdr:y>0.48095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5040560" y="2392610"/>
          <a:ext cx="1296144" cy="948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0.59322</cdr:x>
      <cdr:y>0.64803</cdr:y>
    </cdr:from>
    <cdr:to>
      <cdr:x>0.72881</cdr:x>
      <cdr:y>0.64803</cdr:y>
    </cdr:to>
    <cdr:cxnSp macro="">
      <cdr:nvCxnSpPr>
        <cdr:cNvPr id="23" name="Прямая соединительная линия 10"/>
        <cdr:cNvCxnSpPr/>
      </cdr:nvCxnSpPr>
      <cdr:spPr>
        <a:xfrm xmlns:a="http://schemas.openxmlformats.org/drawingml/2006/main" flipH="1">
          <a:off x="5040561" y="3351546"/>
          <a:ext cx="115212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1.78043E-7</cdr:y>
    </cdr:from>
    <cdr:to>
      <cdr:x>1</cdr:x>
      <cdr:y>1</cdr:y>
    </cdr:to>
    <cdr:sp macro="" textlink="">
      <cdr:nvSpPr>
        <cdr:cNvPr id="6" name="Rectangle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"/>
          <a:ext cx="8280920" cy="5616623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noFill/>
        </a:ln>
      </cdr:spPr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Муниципальная программа «Развитие системы образования в Краснохолмском муниципальном округе Тверской области на 2021-2026 годы» (ответственный исполнитель  - заведующий Отделом образования Администрации 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b="1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Шадеркова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Муниципальная программа «Развитие культуры и спорта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-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заведующий Отделом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культуры, спорта и по делам молодежи  Администрации 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b="1" kern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Дрожженикова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Муниципальная программа «Реализация молодежной политики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заведующий Отделом культуры, спорта и по делам молодежи  Администрации округа Т.В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b="1" kern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Дрожженикова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4. Муниципальная программа «Формирование благоприятного социального климата для  населения Краснохолмского муниципального  округа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заместитель Главы Администрации округа по социальным вопросам </a:t>
          </a:r>
          <a:r>
            <a:rPr lang="ru-RU" b="1" kern="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О.Н.Сизова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just"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5. Муниципальная </a:t>
          </a:r>
          <a:r>
            <a:rPr lang="ru-RU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программа «Муниципальное управление и развитие гражданского общества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управляющий делами, руководитель аппарата Администрации округа В.А. Иванов)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6. Муниципальная программа «Обеспечение правопорядка и безопасности населения  Краснохолмского муниципального округа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управляющий делами, руководитель аппарата Администрации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В.А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Иванов)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7. Муниципальная программа «Развитие экономики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заведующий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отделом экономики и инвестиций Администрации округа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Г.В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Точилина)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8. Муниципальная программа «Развитие сферы транспорта и дорожного хозяйства в Краснохолмском муниципальном округе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первый заместитель Главы Администрации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</a:t>
          </a:r>
          <a:endParaRPr lang="ru-RU" b="1" kern="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Н.А. Исаков)</a:t>
          </a:r>
          <a:endParaRPr lang="ru-RU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9. Муниципальная программа «Управление общественными финансами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заведующий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Финансовым отделом Администрации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</a:t>
          </a:r>
          <a:endParaRPr lang="ru-RU" b="1" kern="0" dirty="0" smtClean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И.Ю. Мартынова)</a:t>
          </a: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10. Муниципальная программа «Управление имуществом и земельными ресурсами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Краснохолмском муниципальном округе Тверской области на 2021-2026 годы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председатель комитета по управлению имуществом и земельными ресурсами Администрации округа Л.С. Чернова)</a:t>
          </a: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11. Муниципальная программа «Развитие жилищно-коммунального хозяйства в  Краснохолмском муниципальном округе Тверской области на 2021-2026 годы»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(ответственный исполнитель  -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заведующий отделом ЖКХ и развития территорий Администрации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округа С.А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Павлов)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lvl="0" algn="just" fontAlgn="auto">
            <a:lnSpc>
              <a:spcPct val="90000"/>
            </a:lnSpc>
            <a:spcBef>
              <a:spcPct val="20000"/>
            </a:spcBef>
            <a:spcAft>
              <a:spcPts val="0"/>
            </a:spcAft>
            <a:buClr>
              <a:srgbClr val="0033CC"/>
            </a:buClr>
            <a:defRPr/>
          </a:pP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12.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 Муниципальная программа 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«Формирование современной городской среды в Краснохолмском муниципальном округе Тверской области на 2021-2030 годы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» </a:t>
          </a:r>
          <a:r>
            <a:rPr lang="ru-RU" b="1" dirty="0">
              <a:solidFill>
                <a:srgbClr val="000000"/>
              </a:solidFill>
              <a:latin typeface="Times New Roman"/>
            </a:rPr>
            <a:t>(ответственный исполнитель  - </a:t>
          </a:r>
          <a:r>
            <a:rPr lang="ru-RU" b="1" dirty="0" smtClean="0">
              <a:solidFill>
                <a:srgbClr val="000000"/>
              </a:solidFill>
              <a:latin typeface="Times New Roman"/>
            </a:rPr>
            <a:t> 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заведующий </a:t>
          </a:r>
          <a:r>
            <a:rPr lang="ru-RU" b="1" kern="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отделом ЖКХ и развития территорий Администрации округа С.А</a:t>
          </a:r>
          <a:r>
            <a:rPr lang="ru-RU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Павлов)</a:t>
          </a:r>
          <a:endParaRPr lang="ru-RU" b="1" kern="0" dirty="0">
            <a:solidFill>
              <a:sysClr val="windowText" lastClr="0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>
            <a:lnSpc>
              <a:spcPct val="90000"/>
            </a:lnSpc>
            <a:spcBef>
              <a:spcPct val="20000"/>
            </a:spcBef>
            <a:buClr>
              <a:srgbClr val="0033CC"/>
            </a:buClr>
            <a:defRPr/>
          </a:pPr>
          <a:endParaRPr lang="ru-RU" sz="14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/>
          <a:lstStyle>
            <a:lvl1pPr algn="r">
              <a:defRPr sz="1200"/>
            </a:lvl1pPr>
          </a:lstStyle>
          <a:p>
            <a:fld id="{4C032FD2-FCD1-4BED-9D18-FB435FAE2209}" type="datetimeFigureOut">
              <a:rPr lang="ru-RU" smtClean="0"/>
              <a:pPr/>
              <a:t>12.12.2024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0" tIns="45496" rIns="90990" bIns="4549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0990" tIns="45496" rIns="90990" bIns="4549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2"/>
            <a:ext cx="2945659" cy="496411"/>
          </a:xfrm>
          <a:prstGeom prst="rect">
            <a:avLst/>
          </a:prstGeom>
        </p:spPr>
        <p:txBody>
          <a:bodyPr vert="horz" lIns="90990" tIns="45496" rIns="90990" bIns="45496" rtlCol="0" anchor="b"/>
          <a:lstStyle>
            <a:lvl1pPr algn="r">
              <a:defRPr sz="1200"/>
            </a:lvl1pPr>
          </a:lstStyle>
          <a:p>
            <a:fld id="{F4F1DC1A-981F-47DF-9BE6-2F35D60C005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079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011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8040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2077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6111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0145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4174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78203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2231" algn="l" defTabSz="90804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03691" y="9366432"/>
            <a:ext cx="290842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21" tIns="45911" rIns="91821" bIns="45911" anchor="b"/>
          <a:lstStyle/>
          <a:p>
            <a:pPr algn="r" defTabSz="904606"/>
            <a:fld id="{74800EC0-F4D7-436E-BD8E-C66683A386E6}" type="slidenum">
              <a:rPr lang="ru-RU" sz="1200"/>
              <a:pPr algn="r" defTabSz="904606"/>
              <a:t>1</a:t>
            </a:fld>
            <a:endParaRPr lang="ru-RU" sz="1200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2950"/>
            <a:ext cx="4927600" cy="36957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629" y="4685579"/>
            <a:ext cx="5369998" cy="4433241"/>
          </a:xfrm>
          <a:noFill/>
          <a:ln/>
        </p:spPr>
        <p:txBody>
          <a:bodyPr lIns="91821" tIns="45911" rIns="91821" bIns="45911"/>
          <a:lstStyle/>
          <a:p>
            <a:pPr eaLnBrk="1" hangingPunct="1"/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12312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3CBF3C-A08E-4CBC-A964-1907567F6A70}" type="slidenum">
              <a:rPr lang="ru-RU" altLang="ru-RU"/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11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84133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12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841330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15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84133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16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17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18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19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3856041" y="9442373"/>
            <a:ext cx="2947987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 anchor="b"/>
          <a:lstStyle>
            <a:lvl1pPr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55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1E3CBF3C-A08E-4CBC-A964-1907567F6A70}" type="slidenum">
              <a:rPr lang="ru-RU" altLang="ru-RU">
                <a:solidFill>
                  <a:prstClr val="black"/>
                </a:solidFill>
              </a:rPr>
              <a:pPr algn="r">
                <a:spcBef>
                  <a:spcPct val="0"/>
                </a:spcBef>
              </a:pPr>
              <a:t>20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47713"/>
            <a:ext cx="4967287" cy="3725862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981"/>
            <a:ext cx="5443538" cy="447111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35" tIns="46718" rIns="93435" bIns="46718"/>
          <a:lstStyle/>
          <a:p>
            <a:pPr eaLnBrk="1" hangingPunct="1"/>
            <a:endParaRPr lang="en-US" altLang="ru-RU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870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03691" y="9366432"/>
            <a:ext cx="290842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21" tIns="45911" rIns="91821" bIns="45911" anchor="b"/>
          <a:lstStyle/>
          <a:p>
            <a:pPr algn="r" defTabSz="904606"/>
            <a:fld id="{74800EC0-F4D7-436E-BD8E-C66683A386E6}" type="slidenum">
              <a:rPr lang="ru-RU" sz="1200"/>
              <a:pPr algn="r" defTabSz="904606"/>
              <a:t>2</a:t>
            </a:fld>
            <a:endParaRPr lang="ru-RU" sz="1200" dirty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2950"/>
            <a:ext cx="4927600" cy="369570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629" y="4685579"/>
            <a:ext cx="5369998" cy="4433241"/>
          </a:xfrm>
          <a:noFill/>
          <a:ln/>
        </p:spPr>
        <p:txBody>
          <a:bodyPr lIns="91821" tIns="45911" rIns="91821" bIns="45911"/>
          <a:lstStyle/>
          <a:p>
            <a:pPr eaLnBrk="1" hangingPunct="1"/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012312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2175" y="741363"/>
            <a:ext cx="4929188" cy="3697287"/>
          </a:xfrm>
          <a:ln/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>
          <a:xfrm>
            <a:off x="672628" y="4685584"/>
            <a:ext cx="5369998" cy="4434818"/>
          </a:xfrm>
          <a:noFill/>
          <a:ln/>
        </p:spPr>
        <p:txBody>
          <a:bodyPr lIns="92101" tIns="46052" rIns="92101" bIns="46052"/>
          <a:lstStyle/>
          <a:p>
            <a:endParaRPr lang="ru-RU" dirty="0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8675" name="Номер слайда 3"/>
          <p:cNvSpPr txBox="1">
            <a:spLocks noGrp="1"/>
          </p:cNvSpPr>
          <p:nvPr/>
        </p:nvSpPr>
        <p:spPr bwMode="auto">
          <a:xfrm>
            <a:off x="3803691" y="9366431"/>
            <a:ext cx="290842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01" tIns="46052" rIns="92101" bIns="46052" anchor="b"/>
          <a:lstStyle/>
          <a:p>
            <a:pPr algn="r" defTabSz="907501"/>
            <a:fld id="{639A7A92-E469-4919-8059-908D77C81884}" type="slidenum">
              <a:rPr lang="ru-RU" sz="1200">
                <a:solidFill>
                  <a:prstClr val="black"/>
                </a:solidFill>
              </a:rPr>
              <a:pPr algn="r" defTabSz="907501"/>
              <a:t>3</a:t>
            </a:fld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75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2175" y="741363"/>
            <a:ext cx="4929188" cy="3697287"/>
          </a:xfrm>
          <a:ln/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>
          <a:xfrm>
            <a:off x="672628" y="4685584"/>
            <a:ext cx="5369998" cy="4434818"/>
          </a:xfrm>
          <a:noFill/>
          <a:ln/>
        </p:spPr>
        <p:txBody>
          <a:bodyPr lIns="92101" tIns="46052" rIns="92101" bIns="46052"/>
          <a:lstStyle/>
          <a:p>
            <a:endParaRPr lang="ru-RU" dirty="0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8675" name="Номер слайда 3"/>
          <p:cNvSpPr txBox="1">
            <a:spLocks noGrp="1"/>
          </p:cNvSpPr>
          <p:nvPr/>
        </p:nvSpPr>
        <p:spPr bwMode="auto">
          <a:xfrm>
            <a:off x="3803691" y="9366431"/>
            <a:ext cx="2908423" cy="493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101" tIns="46052" rIns="92101" bIns="46052" anchor="b"/>
          <a:lstStyle/>
          <a:p>
            <a:pPr algn="r" defTabSz="907501"/>
            <a:fld id="{639A7A92-E469-4919-8059-908D77C81884}" type="slidenum">
              <a:rPr lang="ru-RU" sz="1200">
                <a:solidFill>
                  <a:prstClr val="black"/>
                </a:solidFill>
              </a:rPr>
              <a:pPr algn="r" defTabSz="907501"/>
              <a:t>4</a:t>
            </a:fld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775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5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41363"/>
            <a:ext cx="4933950" cy="37020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58343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4EE8A07-A3CB-4166-AFAA-0F97B7401594}" type="slidenum">
              <a:rPr lang="ru-RU" smtClean="0">
                <a:solidFill>
                  <a:srgbClr val="000000"/>
                </a:solidFill>
              </a:rPr>
              <a:pPr/>
              <a:t>6</a:t>
            </a:fld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5350" y="741363"/>
            <a:ext cx="4933950" cy="37020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58343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AF30A4-D775-4268-8839-336F2C9CE08F}" type="slidenum">
              <a:rPr lang="ru-RU" altLang="ru-RU" smtClean="0">
                <a:solidFill>
                  <a:srgbClr val="000000"/>
                </a:solidFill>
              </a:rPr>
              <a:pPr/>
              <a:t>7</a:t>
            </a:fld>
            <a:endParaRPr lang="ru-RU" altLang="ru-RU" dirty="0" smtClean="0">
              <a:solidFill>
                <a:srgbClr val="000000"/>
              </a:solidFill>
            </a:endParaRPr>
          </a:p>
        </p:txBody>
      </p:sp>
      <p:sp>
        <p:nvSpPr>
          <p:cNvPr id="3758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5988" y="746125"/>
            <a:ext cx="4954587" cy="37163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79934" y="4709085"/>
            <a:ext cx="5428313" cy="4461994"/>
          </a:xfrm>
          <a:noFill/>
        </p:spPr>
        <p:txBody>
          <a:bodyPr wrap="square" lIns="92508" tIns="46254" rIns="92508" bIns="46254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375812" name="Номер слайда 3"/>
          <p:cNvSpPr txBox="1">
            <a:spLocks noGrp="1"/>
          </p:cNvSpPr>
          <p:nvPr/>
        </p:nvSpPr>
        <p:spPr bwMode="auto">
          <a:xfrm>
            <a:off x="3844995" y="9418174"/>
            <a:ext cx="2940007" cy="49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508" tIns="46254" rIns="92508" bIns="46254" anchor="b"/>
          <a:lstStyle/>
          <a:p>
            <a:pPr algn="r" defTabSz="914455" fontAlgn="base">
              <a:spcBef>
                <a:spcPct val="0"/>
              </a:spcBef>
              <a:spcAft>
                <a:spcPct val="0"/>
              </a:spcAft>
            </a:pPr>
            <a:fld id="{51CAD470-D033-446F-9A06-C2079AF4FD13}" type="slidenum">
              <a:rPr lang="ru-RU" altLang="ru-RU" sz="1200">
                <a:solidFill>
                  <a:srgbClr val="000000"/>
                </a:solidFill>
                <a:latin typeface="Arial" charset="0"/>
                <a:cs typeface="Arial" charset="0"/>
              </a:rPr>
              <a:pPr algn="r" defTabSz="914455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 altLang="ru-RU" sz="12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742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92175" y="739775"/>
            <a:ext cx="4929188" cy="36972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1DC1A-981F-47DF-9BE6-2F35D60C0057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42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F1DC1A-981F-47DF-9BE6-2F35D60C0057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58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3AC59-2CC1-4A01-94BA-32FDA2E1C23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12.12.2024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071A1-AA2C-475C-8539-80E19337AE3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6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EFBF-3A22-46CA-A24A-BD9DCBD2B1B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12.12.2024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77031-1930-4E7F-AF94-1D5581A7427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910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53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6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1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6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2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876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2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43D9A-18FC-41BD-AF69-963819D3ED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12.12.2024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02FDB-9BE9-40C2-9D6F-7E80D9AFB2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9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70AD4-860B-4943-9344-1AC256D6F35B}" type="datetime1">
              <a:rPr lang="ru-RU" altLang="ru-RU" smtClean="0"/>
              <a:t>12.12.2024</a:t>
            </a:fld>
            <a:endParaRPr lang="ru-RU" alt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1ABFA-7AEB-40D5-88A4-A5161857D45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0587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802" tIns="45430" rIns="90802" bIns="4543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802" tIns="45430" rIns="90802" bIns="45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408"/>
            <a:ext cx="2133600" cy="365125"/>
          </a:xfrm>
          <a:prstGeom prst="rect">
            <a:avLst/>
          </a:prstGeom>
        </p:spPr>
        <p:txBody>
          <a:bodyPr vert="horz" lIns="90802" tIns="45430" rIns="90802" bIns="4543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5D190CC-6892-461E-AB3D-04BD4B1E482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12.12.2024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408"/>
            <a:ext cx="2895600" cy="365125"/>
          </a:xfrm>
          <a:prstGeom prst="rect">
            <a:avLst/>
          </a:prstGeom>
        </p:spPr>
        <p:txBody>
          <a:bodyPr vert="horz" lIns="90802" tIns="45430" rIns="90802" bIns="4543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408"/>
            <a:ext cx="2133600" cy="365125"/>
          </a:xfrm>
          <a:prstGeom prst="rect">
            <a:avLst/>
          </a:prstGeom>
        </p:spPr>
        <p:txBody>
          <a:bodyPr vert="horz" lIns="90802" tIns="45430" rIns="90802" bIns="4543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7C85F2-EBCE-4268-A45B-E1F619DAA0E9}" type="slidenum">
              <a:rPr lang="ru-RU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96" r:id="rId2"/>
    <p:sldLayoutId id="2147483797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40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0804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620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161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0522" indent="-340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7797" indent="-2837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35069" indent="-2270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89099" indent="-2270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3134" indent="-22700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7165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51187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5213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248" indent="-227006" algn="l" defTabSz="90804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11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8040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2077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6111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0145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4174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8203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32231" algn="l" defTabSz="9080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6974" y="274411"/>
            <a:ext cx="823005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6974" y="1599973"/>
            <a:ext cx="8230054" cy="4526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6974" y="6356804"/>
            <a:ext cx="21340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l" defTabSz="913837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4E718D-6BB8-43AC-830B-40C7D57A8A7E}" type="datetime1">
              <a:rPr lang="ru-RU" altLang="ru-RU" smtClean="0">
                <a:latin typeface="Arial" charset="0"/>
                <a:cs typeface="Arial" charset="0"/>
              </a:rPr>
              <a:t>12.12.2024</a:t>
            </a:fld>
            <a:endParaRPr lang="ru-RU" altLang="ru-RU" dirty="0"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3974" y="6356804"/>
            <a:ext cx="28960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defTabSz="913837">
              <a:defRPr sz="1200" smtClean="0">
                <a:solidFill>
                  <a:srgbClr val="898989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dirty="0"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2974" y="6356804"/>
            <a:ext cx="213405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algn="r" defTabSz="913837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107DBA-97EC-449A-9A2E-73DD6F7AAC4B}" type="slidenum">
              <a:rPr lang="ru-RU" alt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dirty="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</p:sldLayoutIdLst>
  <p:hf hdr="0" ftr="0" dt="0"/>
  <p:txStyles>
    <p:titleStyle>
      <a:lvl1pPr algn="ctr" defTabSz="913837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3837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326532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653064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979597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306129" algn="ctr" defTabSz="91383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405" indent="-342405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34" indent="-285716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9026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82" indent="-227893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00" indent="-227893" algn="l" defTabSz="913837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95927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2460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48992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5524" indent="-163266" algn="l" defTabSz="653064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32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64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97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129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661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193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26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258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9557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Прямоугольник 12"/>
          <p:cNvSpPr>
            <a:spLocks noChangeArrowheads="1"/>
          </p:cNvSpPr>
          <p:nvPr/>
        </p:nvSpPr>
        <p:spPr bwMode="auto">
          <a:xfrm>
            <a:off x="207997" y="1268760"/>
            <a:ext cx="8651875" cy="3785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02" tIns="45430" rIns="90802" bIns="45430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Краснохолмского муниципального округа Тверской области 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2025 год</a:t>
            </a:r>
          </a:p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на плановый период 2026 и 2027 годов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1332893" y="-40021"/>
            <a:ext cx="7441826" cy="7688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0802" tIns="45430" rIns="90802" bIns="45430">
            <a:spAutoFit/>
          </a:bodyPr>
          <a:lstStyle/>
          <a:p>
            <a:pPr algn="ctr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отдел Администрации </a:t>
            </a:r>
          </a:p>
          <a:p>
            <a:pPr algn="ctr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48" y="0"/>
            <a:ext cx="740728" cy="910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05259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3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588"/>
            <a:ext cx="64928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2184996" y="170696"/>
            <a:ext cx="59153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финансовой поддержки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МО, тыс.руб. </a:t>
            </a:r>
            <a:endParaRPr lang="ru-RU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258624"/>
              </p:ext>
            </p:extLst>
          </p:nvPr>
        </p:nvGraphicFramePr>
        <p:xfrm>
          <a:off x="506679" y="980728"/>
          <a:ext cx="8130641" cy="5436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6789"/>
                <a:gridCol w="1156994"/>
                <a:gridCol w="1092716"/>
                <a:gridCol w="1133747"/>
                <a:gridCol w="1123152"/>
                <a:gridCol w="1187243"/>
              </a:tblGrid>
              <a:tr h="808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410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на выравнивание замена доп. нормативом от НДФЛ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60 865,3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53 656,0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67 724,1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73 019,7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78 513,5</a:t>
                      </a: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48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на выравнивание </a:t>
                      </a: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 </a:t>
                      </a:r>
                      <a:r>
                        <a:rPr lang="en-US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2000" b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денежной форме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73 235,0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83 976,0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95 875,0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85 000,0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73 643,0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481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сбалансированность 1-я часть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1 615,0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4812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сбалансированность 2-я часть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842,5</a:t>
                      </a:r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21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136 557,8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137 632,0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163 599,1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158 019,7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152156,5</a:t>
                      </a:r>
                      <a:endParaRPr lang="ru-RU" sz="2000" b="1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5999" marR="35999" marT="36008" marB="360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093466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451349" y="-47239"/>
            <a:ext cx="7441826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подходы к формированию расходов бюджета Краснохолмского муниципального округа и приоритеты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593419768"/>
              </p:ext>
            </p:extLst>
          </p:nvPr>
        </p:nvGraphicFramePr>
        <p:xfrm>
          <a:off x="452333" y="908720"/>
          <a:ext cx="8224123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62478" y="6381750"/>
            <a:ext cx="381521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1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770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466742" y="0"/>
            <a:ext cx="7441826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2024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тыс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руб.</a:t>
            </a: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62478" y="6381750"/>
            <a:ext cx="381521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1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99792" y="891045"/>
            <a:ext cx="4104456" cy="53437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78893" tIns="45720" rIns="45720" bIns="4572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ru-RU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год – 446 613,7 тыс.руб.</a:t>
            </a:r>
            <a:endParaRPr lang="ru-RU" sz="1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399837"/>
              </p:ext>
            </p:extLst>
          </p:nvPr>
        </p:nvGraphicFramePr>
        <p:xfrm>
          <a:off x="323528" y="1445606"/>
          <a:ext cx="8496944" cy="5171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3100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44"/>
            <a:ext cx="9144000" cy="91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2"/>
          <p:cNvSpPr>
            <a:spLocks noChangeArrowheads="1"/>
          </p:cNvSpPr>
          <p:nvPr/>
        </p:nvSpPr>
        <p:spPr bwMode="auto">
          <a:xfrm>
            <a:off x="958255" y="4360"/>
            <a:ext cx="8212136" cy="64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802" tIns="45430" rIns="90802" bIns="45430">
            <a:spAutoFit/>
          </a:bodyPr>
          <a:lstStyle/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</a:t>
            </a:r>
          </a:p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2021-2026 годы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-26107" y="-1"/>
            <a:ext cx="1501763" cy="90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8592" y="6432467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277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367457"/>
              </p:ext>
            </p:extLst>
          </p:nvPr>
        </p:nvGraphicFramePr>
        <p:xfrm>
          <a:off x="251521" y="966677"/>
          <a:ext cx="8640960" cy="563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864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44"/>
            <a:ext cx="9144000" cy="912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2"/>
          <p:cNvSpPr>
            <a:spLocks noChangeArrowheads="1"/>
          </p:cNvSpPr>
          <p:nvPr/>
        </p:nvSpPr>
        <p:spPr bwMode="auto">
          <a:xfrm>
            <a:off x="1068064" y="-9517"/>
            <a:ext cx="8075936" cy="64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802" tIns="45430" rIns="90802" bIns="45430">
            <a:spAutoFit/>
          </a:bodyPr>
          <a:lstStyle/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 </a:t>
            </a:r>
          </a:p>
          <a:p>
            <a:pPr algn="ctr" defTabSz="914400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в 2025 году, тыс. руб.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5" descr="2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-26107" y="-1"/>
            <a:ext cx="1680890" cy="902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8592" y="6432467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5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277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7659940"/>
              </p:ext>
            </p:extLst>
          </p:nvPr>
        </p:nvGraphicFramePr>
        <p:xfrm>
          <a:off x="1169622" y="881647"/>
          <a:ext cx="6804756" cy="3973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697993"/>
              </p:ext>
            </p:extLst>
          </p:nvPr>
        </p:nvGraphicFramePr>
        <p:xfrm>
          <a:off x="539552" y="4941168"/>
          <a:ext cx="8229599" cy="1527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6251"/>
                <a:gridCol w="816251"/>
                <a:gridCol w="816251"/>
                <a:gridCol w="816251"/>
                <a:gridCol w="883340"/>
                <a:gridCol w="816251"/>
                <a:gridCol w="816251"/>
                <a:gridCol w="816251"/>
                <a:gridCol w="816251"/>
                <a:gridCol w="816251"/>
              </a:tblGrid>
              <a:tr h="218040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Программные расходы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расходы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 2024 года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43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представительных органов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443 676,4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1 073,3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446 613,7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86" marR="8386" marT="83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9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 smtClean="0"/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187624" y="12730"/>
            <a:ext cx="7956376" cy="584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914400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местного </a:t>
            </a: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муниципальных программ Краснохолмского муниципального округа Тверской области в 2025 году, тыс. руб.</a:t>
            </a:r>
            <a:endParaRPr 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403648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62478" y="6381750"/>
            <a:ext cx="381521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014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406868"/>
              </p:ext>
            </p:extLst>
          </p:nvPr>
        </p:nvGraphicFramePr>
        <p:xfrm>
          <a:off x="125760" y="858838"/>
          <a:ext cx="8892480" cy="5768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622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0" y="1588"/>
            <a:ext cx="9144000" cy="979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82452" y="-48747"/>
            <a:ext cx="75956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«Развитие системы образования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Краснохолмском муниципальном округе  Тверской </a:t>
            </a: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endParaRPr lang="ru-RU" altLang="ru-RU" sz="1600" b="1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2021-2026 годы»,  тыс. руб. </a:t>
            </a:r>
            <a:endParaRPr lang="ru-RU" alt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101" y="949403"/>
            <a:ext cx="9001000" cy="49244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dirty="0">
                <a:solidFill>
                  <a:srgbClr val="0000CC"/>
                </a:solidFill>
                <a:latin typeface="Times New Roman"/>
                <a:ea typeface="Calibri"/>
              </a:rPr>
              <a:t>В </a:t>
            </a:r>
            <a:r>
              <a:rPr lang="ru-RU" sz="1200" b="1" dirty="0" smtClean="0">
                <a:solidFill>
                  <a:srgbClr val="0000CC"/>
                </a:solidFill>
                <a:latin typeface="Times New Roman"/>
                <a:ea typeface="Calibri"/>
              </a:rPr>
              <a:t>2025 ГОДУ В РАМКАХ РЕАЛИЗАЦИИ МУНИЦИПАЛЬНОЙ ПРОГРАММЫ ПРЕДУСМОТРЕНЫ СЛЕДУЮЩИЕ ОСНОВНЫЕ НАПРАВЛЕНИЯ РАСХОДОВАНИЯ БЮДЖЕТНЫХ СРЕДСТВ </a:t>
            </a:r>
            <a:r>
              <a:rPr lang="ru-RU" sz="1400" b="1" dirty="0" smtClean="0">
                <a:latin typeface="Times New Roman"/>
                <a:ea typeface="Calibri"/>
              </a:rPr>
              <a:t>199 204,1 тыс.руб</a:t>
            </a:r>
            <a:r>
              <a:rPr lang="ru-RU" sz="1400" b="1" dirty="0" smtClean="0">
                <a:solidFill>
                  <a:srgbClr val="0000CC"/>
                </a:solidFill>
                <a:latin typeface="Times New Roman"/>
                <a:ea typeface="Calibri"/>
              </a:rPr>
              <a:t>.:</a:t>
            </a:r>
            <a:endParaRPr lang="ru-RU" sz="1400" b="1" dirty="0">
              <a:solidFill>
                <a:srgbClr val="0000CC"/>
              </a:solidFill>
              <a:latin typeface="Times New Roman"/>
              <a:ea typeface="Calibri"/>
            </a:endParaRPr>
          </a:p>
        </p:txBody>
      </p:sp>
      <p:pic>
        <p:nvPicPr>
          <p:cNvPr id="23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4322"/>
            <a:ext cx="1163950" cy="242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Полилиния 26"/>
          <p:cNvSpPr/>
          <p:nvPr/>
        </p:nvSpPr>
        <p:spPr>
          <a:xfrm>
            <a:off x="1303062" y="3727759"/>
            <a:ext cx="7560244" cy="435821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убвенция на компенсацию расходов на коммунальные услуги педагогическим работникам, проживающим и работающим в сельской местности (средства областного бюджета) </a:t>
            </a:r>
            <a:r>
              <a:rPr lang="ru-RU" alt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</a:t>
            </a:r>
            <a:r>
              <a:rPr lang="ru-RU" alt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216,0 тыс.руб</a:t>
            </a:r>
            <a:r>
              <a:rPr lang="ru-RU" alt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</a:t>
            </a:r>
            <a:r>
              <a:rPr lang="ru-RU" alt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1282452" y="4168229"/>
            <a:ext cx="7580854" cy="445118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С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убвенция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на компенсацию части родительской платы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за присмотр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и уход за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ребенком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в дошкольных образовательных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организациях (средства областного бюджета)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1 473,0 тыс.руб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849986" y="1628800"/>
            <a:ext cx="8053744" cy="580306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solidFill>
            <a:srgbClr val="FF9999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Обеспечение предоставления общего (в том числе дошкольного) и дополнительного образования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183 118,2 тыс.руб.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1251264" y="4613347"/>
            <a:ext cx="7593032" cy="673151"/>
          </a:xfrm>
          <a:custGeom>
            <a:avLst/>
            <a:gdLst>
              <a:gd name="connsiteX0" fmla="*/ 0 w 7632848"/>
              <a:gd name="connsiteY0" fmla="*/ 179385 h 1076288"/>
              <a:gd name="connsiteX1" fmla="*/ 179385 w 7632848"/>
              <a:gd name="connsiteY1" fmla="*/ 0 h 1076288"/>
              <a:gd name="connsiteX2" fmla="*/ 7453463 w 7632848"/>
              <a:gd name="connsiteY2" fmla="*/ 0 h 1076288"/>
              <a:gd name="connsiteX3" fmla="*/ 7632848 w 7632848"/>
              <a:gd name="connsiteY3" fmla="*/ 179385 h 1076288"/>
              <a:gd name="connsiteX4" fmla="*/ 7632848 w 7632848"/>
              <a:gd name="connsiteY4" fmla="*/ 896903 h 1076288"/>
              <a:gd name="connsiteX5" fmla="*/ 7453463 w 7632848"/>
              <a:gd name="connsiteY5" fmla="*/ 1076288 h 1076288"/>
              <a:gd name="connsiteX6" fmla="*/ 179385 w 7632848"/>
              <a:gd name="connsiteY6" fmla="*/ 1076288 h 1076288"/>
              <a:gd name="connsiteX7" fmla="*/ 0 w 7632848"/>
              <a:gd name="connsiteY7" fmla="*/ 896903 h 1076288"/>
              <a:gd name="connsiteX8" fmla="*/ 0 w 7632848"/>
              <a:gd name="connsiteY8" fmla="*/ 179385 h 10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1076288">
                <a:moveTo>
                  <a:pt x="0" y="179385"/>
                </a:moveTo>
                <a:cubicBezTo>
                  <a:pt x="0" y="80313"/>
                  <a:pt x="80313" y="0"/>
                  <a:pt x="179385" y="0"/>
                </a:cubicBezTo>
                <a:lnTo>
                  <a:pt x="7453463" y="0"/>
                </a:lnTo>
                <a:cubicBezTo>
                  <a:pt x="7552535" y="0"/>
                  <a:pt x="7632848" y="80313"/>
                  <a:pt x="7632848" y="179385"/>
                </a:cubicBezTo>
                <a:lnTo>
                  <a:pt x="7632848" y="896903"/>
                </a:lnTo>
                <a:cubicBezTo>
                  <a:pt x="7632848" y="995975"/>
                  <a:pt x="7552535" y="1076288"/>
                  <a:pt x="7453463" y="1076288"/>
                </a:cubicBezTo>
                <a:lnTo>
                  <a:pt x="179385" y="1076288"/>
                </a:lnTo>
                <a:cubicBezTo>
                  <a:pt x="80313" y="1076288"/>
                  <a:pt x="0" y="995975"/>
                  <a:pt x="0" y="896903"/>
                </a:cubicBezTo>
                <a:lnTo>
                  <a:pt x="0" y="179385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24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8260" tIns="98260" rIns="98260" bIns="98260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беспечение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подвоза учащихся к месту обучения и обратно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7 526,8 тыс.руб.</a:t>
            </a:r>
          </a:p>
          <a:p>
            <a:pPr defTabSz="533400" fontAlgn="base">
              <a:spcBef>
                <a:spcPct val="0"/>
              </a:spcBef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(из них средства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местного бюджета 6 001,0 тыс.руб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.)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66" y="116632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Полилиния 15"/>
          <p:cNvSpPr/>
          <p:nvPr/>
        </p:nvSpPr>
        <p:spPr>
          <a:xfrm>
            <a:off x="1098963" y="2217878"/>
            <a:ext cx="7779098" cy="492010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беспечение  учащихся младших классов горячим питанием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 3 539,6 тыс.руб.                                                              (из них  средства местного бюджета – 353,96 тыс.руб.)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1189769" y="2709888"/>
            <a:ext cx="7665999" cy="506945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На повышение заработной платы педагогическим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работникам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дополнительного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образования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9 671,3 тыс.руб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 </a:t>
            </a:r>
            <a:endParaRPr lang="ru-RU" sz="1200" b="1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pPr defTabSz="533400" fontAlgn="base">
              <a:spcBef>
                <a:spcPct val="0"/>
              </a:spcBef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(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из них  средства местного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бюджета – 202,2 тыс.руб.)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1304156" y="3216833"/>
            <a:ext cx="7559150" cy="510926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defTabSz="5334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Организация отдыха детей в каникулярное время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762,2 тыс.руб.                                                                               (из них средства местного бюджета – 278,7 тыс.руб.)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1251264" y="5286498"/>
            <a:ext cx="7593032" cy="590774"/>
          </a:xfrm>
          <a:custGeom>
            <a:avLst/>
            <a:gdLst>
              <a:gd name="connsiteX0" fmla="*/ 0 w 7632848"/>
              <a:gd name="connsiteY0" fmla="*/ 179385 h 1076288"/>
              <a:gd name="connsiteX1" fmla="*/ 179385 w 7632848"/>
              <a:gd name="connsiteY1" fmla="*/ 0 h 1076288"/>
              <a:gd name="connsiteX2" fmla="*/ 7453463 w 7632848"/>
              <a:gd name="connsiteY2" fmla="*/ 0 h 1076288"/>
              <a:gd name="connsiteX3" fmla="*/ 7632848 w 7632848"/>
              <a:gd name="connsiteY3" fmla="*/ 179385 h 1076288"/>
              <a:gd name="connsiteX4" fmla="*/ 7632848 w 7632848"/>
              <a:gd name="connsiteY4" fmla="*/ 896903 h 1076288"/>
              <a:gd name="connsiteX5" fmla="*/ 7453463 w 7632848"/>
              <a:gd name="connsiteY5" fmla="*/ 1076288 h 1076288"/>
              <a:gd name="connsiteX6" fmla="*/ 179385 w 7632848"/>
              <a:gd name="connsiteY6" fmla="*/ 1076288 h 1076288"/>
              <a:gd name="connsiteX7" fmla="*/ 0 w 7632848"/>
              <a:gd name="connsiteY7" fmla="*/ 896903 h 1076288"/>
              <a:gd name="connsiteX8" fmla="*/ 0 w 7632848"/>
              <a:gd name="connsiteY8" fmla="*/ 179385 h 10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1076288">
                <a:moveTo>
                  <a:pt x="0" y="179385"/>
                </a:moveTo>
                <a:cubicBezTo>
                  <a:pt x="0" y="80313"/>
                  <a:pt x="80313" y="0"/>
                  <a:pt x="179385" y="0"/>
                </a:cubicBezTo>
                <a:lnTo>
                  <a:pt x="7453463" y="0"/>
                </a:lnTo>
                <a:cubicBezTo>
                  <a:pt x="7552535" y="0"/>
                  <a:pt x="7632848" y="80313"/>
                  <a:pt x="7632848" y="179385"/>
                </a:cubicBezTo>
                <a:lnTo>
                  <a:pt x="7632848" y="896903"/>
                </a:lnTo>
                <a:cubicBezTo>
                  <a:pt x="7632848" y="995975"/>
                  <a:pt x="7552535" y="1076288"/>
                  <a:pt x="7453463" y="1076288"/>
                </a:cubicBezTo>
                <a:lnTo>
                  <a:pt x="179385" y="1076288"/>
                </a:lnTo>
                <a:cubicBezTo>
                  <a:pt x="80313" y="1076288"/>
                  <a:pt x="0" y="995975"/>
                  <a:pt x="0" y="896903"/>
                </a:cubicBezTo>
                <a:lnTo>
                  <a:pt x="0" y="179385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24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8260" tIns="98260" rIns="98260" bIns="98260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Участие детей и подростков в социально-значимых региональных проектах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241,1 тыс.руб.</a:t>
            </a:r>
          </a:p>
          <a:p>
            <a:pPr defTabSz="533400" fontAlgn="base">
              <a:spcBef>
                <a:spcPct val="0"/>
              </a:spcBef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(из них средства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местного бюджета 36,7 тыс.руб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.)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849987" y="5877272"/>
            <a:ext cx="8013320" cy="590854"/>
          </a:xfrm>
          <a:custGeom>
            <a:avLst/>
            <a:gdLst>
              <a:gd name="connsiteX0" fmla="*/ 0 w 7632848"/>
              <a:gd name="connsiteY0" fmla="*/ 179385 h 1076288"/>
              <a:gd name="connsiteX1" fmla="*/ 179385 w 7632848"/>
              <a:gd name="connsiteY1" fmla="*/ 0 h 1076288"/>
              <a:gd name="connsiteX2" fmla="*/ 7453463 w 7632848"/>
              <a:gd name="connsiteY2" fmla="*/ 0 h 1076288"/>
              <a:gd name="connsiteX3" fmla="*/ 7632848 w 7632848"/>
              <a:gd name="connsiteY3" fmla="*/ 179385 h 1076288"/>
              <a:gd name="connsiteX4" fmla="*/ 7632848 w 7632848"/>
              <a:gd name="connsiteY4" fmla="*/ 896903 h 1076288"/>
              <a:gd name="connsiteX5" fmla="*/ 7453463 w 7632848"/>
              <a:gd name="connsiteY5" fmla="*/ 1076288 h 1076288"/>
              <a:gd name="connsiteX6" fmla="*/ 179385 w 7632848"/>
              <a:gd name="connsiteY6" fmla="*/ 1076288 h 1076288"/>
              <a:gd name="connsiteX7" fmla="*/ 0 w 7632848"/>
              <a:gd name="connsiteY7" fmla="*/ 896903 h 1076288"/>
              <a:gd name="connsiteX8" fmla="*/ 0 w 7632848"/>
              <a:gd name="connsiteY8" fmla="*/ 179385 h 1076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1076288">
                <a:moveTo>
                  <a:pt x="0" y="179385"/>
                </a:moveTo>
                <a:cubicBezTo>
                  <a:pt x="0" y="80313"/>
                  <a:pt x="80313" y="0"/>
                  <a:pt x="179385" y="0"/>
                </a:cubicBezTo>
                <a:lnTo>
                  <a:pt x="7453463" y="0"/>
                </a:lnTo>
                <a:cubicBezTo>
                  <a:pt x="7552535" y="0"/>
                  <a:pt x="7632848" y="80313"/>
                  <a:pt x="7632848" y="179385"/>
                </a:cubicBezTo>
                <a:lnTo>
                  <a:pt x="7632848" y="896903"/>
                </a:lnTo>
                <a:cubicBezTo>
                  <a:pt x="7632848" y="995975"/>
                  <a:pt x="7552535" y="1076288"/>
                  <a:pt x="7453463" y="1076288"/>
                </a:cubicBezTo>
                <a:lnTo>
                  <a:pt x="179385" y="1076288"/>
                </a:lnTo>
                <a:cubicBezTo>
                  <a:pt x="80313" y="1076288"/>
                  <a:pt x="0" y="995975"/>
                  <a:pt x="0" y="896903"/>
                </a:cubicBezTo>
                <a:lnTo>
                  <a:pt x="0" y="179385"/>
                </a:lnTo>
                <a:close/>
              </a:path>
            </a:pathLst>
          </a:custGeom>
          <a:solidFill>
            <a:srgbClr val="FF9999"/>
          </a:soli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98260" tIns="98260" rIns="98260" bIns="98260" spcCol="1270" anchor="ctr"/>
          <a:lstStyle/>
          <a:p>
            <a:pPr defTabSz="533400" fontAlgn="base">
              <a:spcBef>
                <a:spcPct val="0"/>
              </a:spcBef>
              <a:defRPr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Обеспечение деятельности главного администратора программы – Отдела образования администрации Краснохолмского муниципального округа Тверской области – 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16 085,9 тыс.руб. 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1055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588"/>
            <a:ext cx="748883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rgbClr val="990000"/>
              </a:buClr>
            </a:pP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 «Развитие сферы транспорта и дорожного хозяйства </a:t>
            </a: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Краснохолмском муниципальном округе  Тверской области          на 2021-2026 годы», тыс. руб.</a:t>
            </a:r>
            <a:endParaRPr lang="ru-RU" alt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44"/>
          <a:stretch/>
        </p:blipFill>
        <p:spPr bwMode="auto">
          <a:xfrm>
            <a:off x="69852" y="4941169"/>
            <a:ext cx="1268413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8" y="2492896"/>
            <a:ext cx="12795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олилиния 20"/>
          <p:cNvSpPr/>
          <p:nvPr/>
        </p:nvSpPr>
        <p:spPr bwMode="auto">
          <a:xfrm>
            <a:off x="1504369" y="2348880"/>
            <a:ext cx="7364288" cy="1266379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социально-значимых маршрутов является главной задачей для администрации муниципального округа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3 519,3 тыс. руб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Социально-значимые маршруты: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сельские населенные пункты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2 640,8 тыс. руб.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местного бюджета 529,5 тыс.руб.);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 по городу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878,5 тыс. руб.</a:t>
            </a: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3" y="140220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олилиния 17"/>
          <p:cNvSpPr/>
          <p:nvPr/>
        </p:nvSpPr>
        <p:spPr bwMode="auto">
          <a:xfrm>
            <a:off x="1433607" y="4365104"/>
            <a:ext cx="7436479" cy="2232248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сохранности автомобильных дорог муниципального округа – 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59 354,4 тыс. 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расходы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сохранности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автомобильных дорог муниципального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35 156,7 тыс.руб.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(из них местного бюджета 18 469,3 тыс.руб.)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ремонт и 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автодорог города, ремонт дворовых территорий многоквартирных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домов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22 983,6 тыс.руб.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местного бюджета 7 029,9 тыс.руб.)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в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обеспечения безопасности дорожного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–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1 214,1 тыс.руб.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(из них местного бюджета 122,2 тыс.руб.)</a:t>
            </a: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52" y="1089745"/>
            <a:ext cx="8966644" cy="570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1350" b="1" dirty="0">
                <a:solidFill>
                  <a:srgbClr val="0000CC"/>
                </a:solidFill>
                <a:latin typeface="Times New Roman"/>
                <a:ea typeface="Calibri"/>
              </a:rPr>
              <a:t>В </a:t>
            </a: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2024 </a:t>
            </a:r>
            <a:r>
              <a:rPr lang="ru-RU" sz="1350" b="1" dirty="0">
                <a:solidFill>
                  <a:srgbClr val="0000CC"/>
                </a:solidFill>
                <a:latin typeface="Times New Roman"/>
                <a:ea typeface="Calibri"/>
              </a:rPr>
              <a:t>ГОДУ В РАМКАХ РЕАЛИЗАЦИИ МУНИЦИПАЛЬНОЙ ПРОГРАММЫ ПРЕДУСМОТРЕНЫ СЛЕДУЮЩИЕ ОСНОВНЫЕ НАПРАВЛЕНИЯ РАСХОДОВАНИЯ БЮДЖЕТНЫХ СРЕДСТВ: </a:t>
            </a:r>
            <a:r>
              <a:rPr lang="ru-RU" sz="1350" b="1" dirty="0" smtClean="0">
                <a:latin typeface="Times New Roman"/>
                <a:ea typeface="Calibri"/>
              </a:rPr>
              <a:t>62 873,7 тыс.руб.</a:t>
            </a:r>
            <a:endParaRPr lang="ru-RU" sz="1350" dirty="0">
              <a:latin typeface="Times New Roman"/>
              <a:ea typeface="Calibri"/>
            </a:endParaRPr>
          </a:p>
        </p:txBody>
      </p:sp>
      <p:sp>
        <p:nvSpPr>
          <p:cNvPr id="17" name="Полилиния 16"/>
          <p:cNvSpPr/>
          <p:nvPr/>
        </p:nvSpPr>
        <p:spPr bwMode="auto">
          <a:xfrm>
            <a:off x="1504369" y="3801702"/>
            <a:ext cx="6611580" cy="401299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дорожной сети автодорог муниципального округа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 bwMode="auto">
          <a:xfrm>
            <a:off x="1568617" y="1868405"/>
            <a:ext cx="5112568" cy="311242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сферы транспорта и связи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338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588"/>
            <a:ext cx="748883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buClr>
                <a:srgbClr val="990000"/>
              </a:buClr>
            </a:pP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программа  «Развитие </a:t>
            </a: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ЖКХ в Краснохолмском муниципальном округе Тверской </a:t>
            </a:r>
            <a:r>
              <a:rPr lang="ru-RU" alt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alt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2021-2026 годы», тыс. руб.</a:t>
            </a:r>
            <a:endParaRPr lang="ru-RU" altLang="ru-RU" sz="16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23" y="140220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2930" y="980728"/>
            <a:ext cx="8568976" cy="5701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РАСХОДЫ НА ИСПОЛНЕНИЕ МУНИЦИПАЛЬНОЙ </a:t>
            </a:r>
            <a:r>
              <a:rPr lang="ru-RU" sz="1350" b="1" dirty="0">
                <a:solidFill>
                  <a:srgbClr val="0000CC"/>
                </a:solidFill>
                <a:latin typeface="Times New Roman"/>
                <a:ea typeface="Calibri"/>
              </a:rPr>
              <a:t>ПРОГРАММЫ </a:t>
            </a: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ЗАПЛАНИРОВАНЫ </a:t>
            </a:r>
          </a:p>
          <a:p>
            <a:pPr algn="ctr">
              <a:lnSpc>
                <a:spcPct val="115000"/>
              </a:lnSpc>
            </a:pPr>
            <a:r>
              <a:rPr lang="ru-RU" sz="1350" b="1" dirty="0" smtClean="0">
                <a:solidFill>
                  <a:srgbClr val="0000CC"/>
                </a:solidFill>
                <a:latin typeface="Times New Roman"/>
                <a:ea typeface="Calibri"/>
              </a:rPr>
              <a:t>В 2024 ГОДУ -   </a:t>
            </a:r>
            <a:r>
              <a:rPr lang="ru-RU" sz="1350" b="1" dirty="0" smtClean="0">
                <a:solidFill>
                  <a:prstClr val="black"/>
                </a:solidFill>
                <a:latin typeface="Times New Roman"/>
                <a:ea typeface="Calibri"/>
              </a:rPr>
              <a:t>30 838,8 тыс. руб.</a:t>
            </a:r>
            <a:endParaRPr lang="ru-RU" sz="1350" dirty="0">
              <a:latin typeface="Times New Roman"/>
              <a:ea typeface="Calibri"/>
            </a:endParaRPr>
          </a:p>
        </p:txBody>
      </p:sp>
      <p:sp>
        <p:nvSpPr>
          <p:cNvPr id="19" name="Полилиния 18"/>
          <p:cNvSpPr/>
          <p:nvPr/>
        </p:nvSpPr>
        <p:spPr bwMode="auto">
          <a:xfrm>
            <a:off x="210193" y="1528559"/>
            <a:ext cx="8723614" cy="1156250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муниципального жилого фонда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1 777,3 тыс.руб.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изготовление ПСД на проведение капитального ремонта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333,0 тыс.руб.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изготовление ПСД на проведение текущего ремонта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1 210,2 тыс.руб.;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взносы на капитальный ремонт объектов муниципальной собственности  – 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234,1 тыс. руб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 bwMode="auto">
          <a:xfrm>
            <a:off x="198292" y="2699010"/>
            <a:ext cx="8723614" cy="2314165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defRPr/>
            </a:pPr>
            <a:endParaRPr lang="ru-RU" sz="16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Коммунальное хозяйство  – 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10 102,5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 них: </a:t>
            </a: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развитие системы газоснабжения –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459,3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разработка ПСД на строительство газовых котельных и тепловых сетей –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6 000,0 тыс.руб.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реализация ППМИ округа –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380,0 тыс.руб.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расходы в области коммунального хозяйства (капитальные и текущие ремонты) –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682,9 тыс.руб.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предоставление субсидии МП ЖКУ –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1 100,0 тыс.руб.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defTabSz="533400">
              <a:lnSpc>
                <a:spcPct val="90000"/>
              </a:lnSpc>
              <a:spcAft>
                <a:spcPts val="630"/>
              </a:spcAft>
              <a:defRPr/>
            </a:pP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обеспечение бесперебойного водоснабжения населения округа – </a:t>
            </a: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480,3 тыс.руб.</a:t>
            </a:r>
            <a:endParaRPr lang="ru-RU" sz="15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defRPr/>
            </a:pPr>
            <a:endParaRPr lang="ru-RU" sz="1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 bwMode="auto">
          <a:xfrm>
            <a:off x="198292" y="5013176"/>
            <a:ext cx="8723614" cy="1005668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Благоустройство  – 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17 990,7 тыс. руб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из них: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совершенствование системы благоустройства 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17 424,7 тыс. руб.;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и содержание мест захоронения 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566,0 тыс. 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 bwMode="auto">
          <a:xfrm>
            <a:off x="198292" y="6029009"/>
            <a:ext cx="8723614" cy="510504"/>
          </a:xfrm>
          <a:custGeom>
            <a:avLst/>
            <a:gdLst>
              <a:gd name="connsiteX0" fmla="*/ 0 w 7632848"/>
              <a:gd name="connsiteY0" fmla="*/ 104571 h 627412"/>
              <a:gd name="connsiteX1" fmla="*/ 104571 w 7632848"/>
              <a:gd name="connsiteY1" fmla="*/ 0 h 627412"/>
              <a:gd name="connsiteX2" fmla="*/ 7528277 w 7632848"/>
              <a:gd name="connsiteY2" fmla="*/ 0 h 627412"/>
              <a:gd name="connsiteX3" fmla="*/ 7632848 w 7632848"/>
              <a:gd name="connsiteY3" fmla="*/ 104571 h 627412"/>
              <a:gd name="connsiteX4" fmla="*/ 7632848 w 7632848"/>
              <a:gd name="connsiteY4" fmla="*/ 522841 h 627412"/>
              <a:gd name="connsiteX5" fmla="*/ 7528277 w 7632848"/>
              <a:gd name="connsiteY5" fmla="*/ 627412 h 627412"/>
              <a:gd name="connsiteX6" fmla="*/ 104571 w 7632848"/>
              <a:gd name="connsiteY6" fmla="*/ 627412 h 627412"/>
              <a:gd name="connsiteX7" fmla="*/ 0 w 7632848"/>
              <a:gd name="connsiteY7" fmla="*/ 522841 h 627412"/>
              <a:gd name="connsiteX8" fmla="*/ 0 w 7632848"/>
              <a:gd name="connsiteY8" fmla="*/ 104571 h 627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32848" h="627412">
                <a:moveTo>
                  <a:pt x="0" y="104571"/>
                </a:moveTo>
                <a:cubicBezTo>
                  <a:pt x="0" y="46818"/>
                  <a:pt x="46818" y="0"/>
                  <a:pt x="104571" y="0"/>
                </a:cubicBezTo>
                <a:lnTo>
                  <a:pt x="7528277" y="0"/>
                </a:lnTo>
                <a:cubicBezTo>
                  <a:pt x="7586030" y="0"/>
                  <a:pt x="7632848" y="46818"/>
                  <a:pt x="7632848" y="104571"/>
                </a:cubicBezTo>
                <a:lnTo>
                  <a:pt x="7632848" y="522841"/>
                </a:lnTo>
                <a:cubicBezTo>
                  <a:pt x="7632848" y="580594"/>
                  <a:pt x="7586030" y="627412"/>
                  <a:pt x="7528277" y="627412"/>
                </a:cubicBezTo>
                <a:lnTo>
                  <a:pt x="104571" y="627412"/>
                </a:lnTo>
                <a:cubicBezTo>
                  <a:pt x="46818" y="627412"/>
                  <a:pt x="0" y="580594"/>
                  <a:pt x="0" y="522841"/>
                </a:cubicBezTo>
                <a:lnTo>
                  <a:pt x="0" y="104571"/>
                </a:lnTo>
                <a:close/>
              </a:path>
            </a:pathLst>
          </a:custGeom>
          <a:gradFill>
            <a:gsLst>
              <a:gs pos="0">
                <a:schemeClr val="accent1">
                  <a:hueOff val="0"/>
                  <a:satOff val="0"/>
                  <a:lumOff val="0"/>
                  <a:alphaOff val="0"/>
                  <a:tint val="50000"/>
                  <a:satMod val="300000"/>
                </a:schemeClr>
              </a:gs>
              <a:gs pos="4587">
                <a:srgbClr val="AFCBFF"/>
              </a:gs>
              <a:gs pos="6000">
                <a:schemeClr val="accent1">
                  <a:hueOff val="0"/>
                  <a:satOff val="0"/>
                  <a:lumOff val="0"/>
                  <a:alphaOff val="0"/>
                  <a:tint val="37000"/>
                  <a:satMod val="300000"/>
                </a:schemeClr>
              </a:gs>
              <a:gs pos="100000">
                <a:schemeClr val="accent1">
                  <a:hueOff val="0"/>
                  <a:satOff val="0"/>
                  <a:lumOff val="0"/>
                  <a:alphaOff val="0"/>
                  <a:tint val="15000"/>
                  <a:satMod val="350000"/>
                </a:schemeClr>
              </a:gs>
            </a:gsLst>
          </a:gradFill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76348" tIns="76348" rIns="76348" bIns="76348" spcCol="1270" anchor="ctr"/>
          <a:lstStyle/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5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5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пожарной безопасности МО </a:t>
            </a:r>
            <a:r>
              <a:rPr lang="ru-RU" sz="15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5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968,3 тыс.руб.</a:t>
            </a: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533400">
              <a:lnSpc>
                <a:spcPct val="90000"/>
              </a:lnSpc>
              <a:spcAft>
                <a:spcPct val="35000"/>
              </a:spcAft>
              <a:defRPr/>
            </a:pP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9713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65107"/>
            <a:ext cx="7884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Публичные нормативные </a:t>
            </a: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обязательства на 2024-2026 годы</a:t>
            </a:r>
            <a:endParaRPr lang="ru-RU" alt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219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60181"/>
              </p:ext>
            </p:extLst>
          </p:nvPr>
        </p:nvGraphicFramePr>
        <p:xfrm>
          <a:off x="107505" y="1048618"/>
          <a:ext cx="8928993" cy="5620741"/>
        </p:xfrm>
        <a:graphic>
          <a:graphicData uri="http://schemas.openxmlformats.org/drawingml/2006/table">
            <a:tbl>
              <a:tblPr/>
              <a:tblGrid>
                <a:gridCol w="3829067"/>
                <a:gridCol w="1713066"/>
                <a:gridCol w="1693430"/>
                <a:gridCol w="1693430"/>
              </a:tblGrid>
              <a:tr h="55876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Публичные нормативные обязательства Краснохолмского муниципального округа, исполняемые за счет средств областного бюджета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на 2025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на 2026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на 2027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033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126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Выплата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компенсации расходов на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коммунальные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услуги педагогическим работникам, проживающим и работающим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  в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сельской местности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- дошкольное образование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- общее образование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144,0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144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144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4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Публичные нормативные обязательства Краснохолмского муниципального округа, исполняемые за счет средств местного бюджета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на 2025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  на 2026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Предусмотрено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   на 2027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582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0148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Ежемесячная доплата к пенсии за выслугу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  лет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лицам, </a:t>
                      </a:r>
                      <a:r>
                        <a:rPr lang="ru-RU" sz="1400" b="0" i="0" u="none" strike="noStrike" dirty="0" smtClean="0">
                          <a:effectLst/>
                          <a:latin typeface="Times New Roman"/>
                        </a:rPr>
                        <a:t>замещавшим </a:t>
                      </a:r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должности муниципальной службы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579,8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579,8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579,8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Ежемесячная доплата за звание "Почетный гражданин Краснохолмского округа"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132,0</a:t>
                      </a: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517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5553" marR="5553" marT="55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927,8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927,8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927,8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5553" marR="5553" marT="55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0500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9557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48" y="0"/>
            <a:ext cx="740728" cy="910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07815" y="0"/>
            <a:ext cx="7560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bg1"/>
                </a:solidFill>
              </a:rPr>
              <a:t>Основные </a:t>
            </a:r>
            <a:r>
              <a:rPr lang="ru-RU" sz="2200" b="1" dirty="0" smtClean="0">
                <a:solidFill>
                  <a:schemeClr val="bg1"/>
                </a:solidFill>
              </a:rPr>
              <a:t>подходы к </a:t>
            </a:r>
            <a:r>
              <a:rPr lang="ru-RU" sz="2200" b="1" dirty="0">
                <a:solidFill>
                  <a:schemeClr val="bg1"/>
                </a:solidFill>
              </a:rPr>
              <a:t>формированию проекта  бюджета </a:t>
            </a:r>
            <a:br>
              <a:rPr lang="ru-RU" sz="2200" b="1" dirty="0">
                <a:solidFill>
                  <a:schemeClr val="bg1"/>
                </a:solidFill>
              </a:rPr>
            </a:br>
            <a:r>
              <a:rPr lang="ru-RU" sz="2200" b="1" dirty="0">
                <a:solidFill>
                  <a:schemeClr val="bg1"/>
                </a:solidFill>
              </a:rPr>
              <a:t>Краснохолмского муниципального округа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347295"/>
              </p:ext>
            </p:extLst>
          </p:nvPr>
        </p:nvGraphicFramePr>
        <p:xfrm>
          <a:off x="314325" y="1196752"/>
          <a:ext cx="8454329" cy="47525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454329"/>
              </a:tblGrid>
              <a:tr h="950506">
                <a:tc>
                  <a:txBody>
                    <a:bodyPr/>
                    <a:lstStyle/>
                    <a:p>
                      <a:pPr marL="285750" indent="-285750" algn="just">
                        <a:buFont typeface="Wingdings" pitchFamily="2" charset="2"/>
                        <a:buChar char="q"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бюджета подготовлен на основе прогноза социально-экономического развития Краснохолмского муниципального округа Тверской области</a:t>
                      </a:r>
                    </a:p>
                    <a:p>
                      <a:pPr algn="just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0506">
                <a:tc>
                  <a:txBody>
                    <a:bodyPr/>
                    <a:lstStyle/>
                    <a:p>
                      <a:pPr marL="285750" marR="0" indent="-285750" algn="just" defTabSz="908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Предусмотрено повышение заработной платы работников бюджетной сферы, в том числе в связи с повышением МРОТ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50506">
                <a:tc>
                  <a:txBody>
                    <a:bodyPr/>
                    <a:lstStyle/>
                    <a:p>
                      <a:pPr marL="285750" marR="0" indent="-285750" algn="just" defTabSz="908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реализацию публичных нормативных  обязательств сформированы с учетом индексации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50506">
                <a:tc>
                  <a:txBody>
                    <a:bodyPr/>
                    <a:lstStyle/>
                    <a:p>
                      <a:pPr marL="285750" marR="0" indent="-285750" algn="just" defTabSz="908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расходов на дорожное хозяйство предусмотрен на уровне поступлений доходов, формирующих дорожный фонд (ст.179.4 Бюджетного кодекса РФ)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950506">
                <a:tc>
                  <a:txBody>
                    <a:bodyPr/>
                    <a:lstStyle/>
                    <a:p>
                      <a:pPr marL="285750" marR="0" indent="-285750" algn="just" defTabSz="908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q"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привлечение банковских кредитов в бюджет Краснохолмского муниципального округа Тверской области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92916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2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/>
          <a:stretch>
            <a:fillRect/>
          </a:stretch>
        </p:blipFill>
        <p:spPr bwMode="auto">
          <a:xfrm>
            <a:off x="0" y="0"/>
            <a:ext cx="1600200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Прямоугольник 12"/>
          <p:cNvSpPr>
            <a:spLocks noChangeArrowheads="1"/>
          </p:cNvSpPr>
          <p:nvPr/>
        </p:nvSpPr>
        <p:spPr bwMode="auto">
          <a:xfrm>
            <a:off x="1259632" y="55444"/>
            <a:ext cx="74888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4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81750"/>
            <a:ext cx="405408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prstClr val="white">
                    <a:lumMod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219"/>
            <a:ext cx="7445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1371600" y="1700809"/>
            <a:ext cx="6938963" cy="311884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 defTabSz="914400"/>
            <a:r>
              <a:rPr lang="ru-RU" sz="3600" b="1" kern="1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Impact"/>
              </a:rPr>
              <a:t>СПАСИБО </a:t>
            </a:r>
          </a:p>
          <a:p>
            <a:pPr algn="ctr" defTabSz="914400"/>
            <a:r>
              <a:rPr lang="ru-RU" sz="36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Impact"/>
              </a:rPr>
              <a:t>ЗА</a:t>
            </a:r>
            <a:endParaRPr lang="en-US" sz="3600" b="1" kern="10" dirty="0" smtClean="0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Impact"/>
            </a:endParaRPr>
          </a:p>
          <a:p>
            <a:pPr algn="ctr" defTabSz="914400"/>
            <a:r>
              <a:rPr lang="ru-RU" sz="3600" b="1" kern="1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Impact"/>
              </a:rPr>
              <a:t>ВНИМАНИЕ</a:t>
            </a:r>
            <a:endParaRPr lang="ru-RU" sz="3600" b="1" kern="10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26278867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52" y="-4740"/>
            <a:ext cx="9144000" cy="91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-1"/>
            <a:ext cx="1600200" cy="91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17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Прямоугольник 12"/>
          <p:cNvSpPr>
            <a:spLocks noChangeArrowheads="1"/>
          </p:cNvSpPr>
          <p:nvPr/>
        </p:nvSpPr>
        <p:spPr bwMode="auto">
          <a:xfrm>
            <a:off x="1964804" y="17"/>
            <a:ext cx="6120680" cy="64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1" tIns="45250" rIns="90441" bIns="45250">
            <a:spAutoFit/>
          </a:bodyPr>
          <a:lstStyle/>
          <a:p>
            <a:pPr algn="ctr"/>
            <a:r>
              <a:rPr 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параметры </a:t>
            </a: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округа, тыс. руб. 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255591"/>
              </p:ext>
            </p:extLst>
          </p:nvPr>
        </p:nvGraphicFramePr>
        <p:xfrm>
          <a:off x="314324" y="1052737"/>
          <a:ext cx="8650164" cy="54006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89524"/>
                <a:gridCol w="1224136"/>
                <a:gridCol w="1263899"/>
                <a:gridCol w="1060364"/>
                <a:gridCol w="1136104"/>
                <a:gridCol w="1076137"/>
              </a:tblGrid>
              <a:tr h="10701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    (первонач.)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</a:p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800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      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lang="ru-RU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2888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10" marR="0" marT="0" marB="0" anchor="ctr"/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372 694,5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4445" algn="ctr" defTabSz="90804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590 702,4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444 288,0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443 467,7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440 752,5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943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</a:t>
                      </a:r>
                      <a:r>
                        <a:rPr lang="ru-RU" sz="16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</a:t>
                      </a:r>
                      <a:r>
                        <a:rPr lang="ru-RU" sz="1600" u="none" strike="noStrike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10" marR="0" marT="0" marB="0" anchor="ctr"/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123 939,8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127 736,3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153 474,8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162 050,0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171 363,8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753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10" marR="0" marT="0" marB="0" anchor="ctr"/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248 754,7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44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462 966,1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290 813,2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281 417,7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269 388,7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2051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551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83 976,0</a:t>
                      </a:r>
                      <a:endParaRPr lang="ru-RU" sz="16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83 976,0</a:t>
                      </a:r>
                      <a:endParaRPr lang="ru-RU" sz="16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95 875,0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85 000,0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73 643,0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36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целевые 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551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164 778,7</a:t>
                      </a:r>
                      <a:endParaRPr lang="ru-RU" sz="16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378 658,1</a:t>
                      </a:r>
                      <a:endParaRPr lang="ru-RU" sz="1600" i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194 938,2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196 417,7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195 745,7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157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14551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332,0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812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10" marR="0" marT="0" marB="0" anchor="ctr"/>
                </a:tc>
                <a:tc>
                  <a:txBody>
                    <a:bodyPr/>
                    <a:lstStyle/>
                    <a:p>
                      <a:pPr marL="0" indent="4445" algn="ctr" defTabSz="90804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373 858,1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4445" algn="ctr" defTabSz="90804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628 936,0</a:t>
                      </a:r>
                      <a:endParaRPr lang="ru-RU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446 613,7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443 467,7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440 752,5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1070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  (+), дефицит 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91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- 1 163,6</a:t>
                      </a:r>
                      <a:endParaRPr lang="ru-RU" sz="1600" b="1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- 38 233,6</a:t>
                      </a:r>
                      <a:endParaRPr lang="ru-RU" sz="1600" b="1" baseline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-2325,7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10" name="Рисунок 9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76569"/>
            <a:ext cx="740664" cy="9127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80346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4652" y="-4740"/>
            <a:ext cx="9144000" cy="91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-1"/>
            <a:ext cx="1600200" cy="912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1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" y="17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Прямоугольник 12"/>
          <p:cNvSpPr>
            <a:spLocks noChangeArrowheads="1"/>
          </p:cNvSpPr>
          <p:nvPr/>
        </p:nvSpPr>
        <p:spPr bwMode="auto">
          <a:xfrm>
            <a:off x="1964804" y="17"/>
            <a:ext cx="6120680" cy="64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1" tIns="45250" rIns="90441" bIns="45250">
            <a:spAutoFit/>
          </a:bodyPr>
          <a:lstStyle/>
          <a:p>
            <a:pPr algn="ctr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доходов бюджета </a:t>
            </a:r>
          </a:p>
          <a:p>
            <a:pPr algn="ctr"/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округа, тыс. руб. 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pic>
        <p:nvPicPr>
          <p:cNvPr id="10" name="Рисунок 9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76569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39967331"/>
              </p:ext>
            </p:extLst>
          </p:nvPr>
        </p:nvGraphicFramePr>
        <p:xfrm>
          <a:off x="107504" y="1010614"/>
          <a:ext cx="8856984" cy="4866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3576557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4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111090" y="20"/>
            <a:ext cx="7932202" cy="645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076" tIns="45538" rIns="91076" bIns="45538">
            <a:spAutoFit/>
          </a:bodyPr>
          <a:lstStyle/>
          <a:p>
            <a:pPr algn="ctr" defTabSz="910751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 defTabSz="910751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2025 год, </a:t>
            </a: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" y="0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Скругленный прямоугольник 4"/>
          <p:cNvSpPr/>
          <p:nvPr/>
        </p:nvSpPr>
        <p:spPr>
          <a:xfrm>
            <a:off x="3951388" y="2794030"/>
            <a:ext cx="1866638" cy="1269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8666" tIns="98666" rIns="98666" bIns="98666" numCol="1" spcCol="1270" anchor="t" anchorCtr="0">
            <a:noAutofit/>
          </a:bodyPr>
          <a:lstStyle/>
          <a:p>
            <a:pPr defTabSz="11510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2200" defTabSz="885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684" lvl="1" indent="-227684" defTabSz="885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38" name="TextBox 556037"/>
          <p:cNvSpPr txBox="1"/>
          <p:nvPr/>
        </p:nvSpPr>
        <p:spPr>
          <a:xfrm>
            <a:off x="4211990" y="3219605"/>
            <a:ext cx="1341369" cy="707519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7064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15,2%)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39" name="TextBox 556038"/>
          <p:cNvSpPr txBox="1"/>
          <p:nvPr/>
        </p:nvSpPr>
        <p:spPr>
          <a:xfrm>
            <a:off x="502862" y="3156063"/>
            <a:ext cx="995050" cy="707519"/>
          </a:xfrm>
          <a:prstGeom prst="rect">
            <a:avLst/>
          </a:prstGeom>
          <a:noFill/>
        </p:spPr>
        <p:txBody>
          <a:bodyPr wrap="none" lIns="91076" tIns="45538" rIns="91076" bIns="45538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46 410 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(100%)</a:t>
            </a:r>
          </a:p>
        </p:txBody>
      </p:sp>
      <p:sp>
        <p:nvSpPr>
          <p:cNvPr id="556042" name="TextBox 556041"/>
          <p:cNvSpPr txBox="1"/>
          <p:nvPr/>
        </p:nvSpPr>
        <p:spPr>
          <a:xfrm>
            <a:off x="2051721" y="3195760"/>
            <a:ext cx="1296144" cy="707519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39 346 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84,8%)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18" name="Рисунок 17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8852475"/>
              </p:ext>
            </p:extLst>
          </p:nvPr>
        </p:nvGraphicFramePr>
        <p:xfrm>
          <a:off x="395536" y="1052736"/>
          <a:ext cx="842493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081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4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44" name="Rectangle 12"/>
          <p:cNvSpPr>
            <a:spLocks noChangeArrowheads="1"/>
          </p:cNvSpPr>
          <p:nvPr/>
        </p:nvSpPr>
        <p:spPr bwMode="auto">
          <a:xfrm>
            <a:off x="1111090" y="20"/>
            <a:ext cx="7932202" cy="9229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 lIns="91076" tIns="45538" rIns="91076" bIns="45538">
            <a:spAutoFit/>
          </a:bodyPr>
          <a:lstStyle/>
          <a:p>
            <a:pPr algn="ctr" defTabSz="906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доходов бюджета </a:t>
            </a:r>
          </a:p>
          <a:p>
            <a:pPr algn="ctr" defTabSz="90646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</a:t>
            </a: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endPara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910751" fontAlgn="base">
              <a:spcAft>
                <a:spcPct val="0"/>
              </a:spcAft>
              <a:buClr>
                <a:srgbClr val="0000FF"/>
              </a:buClr>
              <a:buSzPct val="65000"/>
              <a:defRPr/>
            </a:pPr>
            <a:r>
              <a:rPr 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F9F9F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222"/>
          <p:cNvPicPr>
            <a:picLocks noChangeAspect="1" noChangeArrowheads="1"/>
          </p:cNvPicPr>
          <p:nvPr/>
        </p:nvPicPr>
        <p:blipFill>
          <a:blip r:embed="rId3" cstate="print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 descr="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" y="0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Скругленный прямоугольник 4"/>
          <p:cNvSpPr/>
          <p:nvPr/>
        </p:nvSpPr>
        <p:spPr>
          <a:xfrm>
            <a:off x="3951388" y="2794030"/>
            <a:ext cx="1866638" cy="1269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8666" tIns="98666" rIns="98666" bIns="98666" numCol="1" spcCol="1270" anchor="t" anchorCtr="0">
            <a:noAutofit/>
          </a:bodyPr>
          <a:lstStyle/>
          <a:p>
            <a:pPr defTabSz="115108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2200" defTabSz="885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7684" lvl="1" indent="-227684" defTabSz="885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ru-RU" sz="20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38" name="TextBox 556037"/>
          <p:cNvSpPr txBox="1"/>
          <p:nvPr/>
        </p:nvSpPr>
        <p:spPr>
          <a:xfrm>
            <a:off x="4211990" y="3219605"/>
            <a:ext cx="1341369" cy="707519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7064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15,2%)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039" name="TextBox 556038"/>
          <p:cNvSpPr txBox="1"/>
          <p:nvPr/>
        </p:nvSpPr>
        <p:spPr>
          <a:xfrm>
            <a:off x="502862" y="3156063"/>
            <a:ext cx="995050" cy="707519"/>
          </a:xfrm>
          <a:prstGeom prst="rect">
            <a:avLst/>
          </a:prstGeom>
          <a:noFill/>
        </p:spPr>
        <p:txBody>
          <a:bodyPr wrap="none" lIns="91076" tIns="45538" rIns="91076" bIns="45538" rtlCol="0">
            <a:spAutoFit/>
          </a:bodyPr>
          <a:lstStyle/>
          <a:p>
            <a:pPr algn="ctr"/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46 410 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(100%)</a:t>
            </a:r>
          </a:p>
        </p:txBody>
      </p:sp>
      <p:sp>
        <p:nvSpPr>
          <p:cNvPr id="556042" name="TextBox 556041"/>
          <p:cNvSpPr txBox="1"/>
          <p:nvPr/>
        </p:nvSpPr>
        <p:spPr>
          <a:xfrm>
            <a:off x="2051721" y="3195760"/>
            <a:ext cx="1296144" cy="707519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39 346 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84,8%)</a:t>
            </a:r>
            <a:endParaRPr lang="ru-RU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18" name="Рисунок 17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743946385"/>
              </p:ext>
            </p:extLst>
          </p:nvPr>
        </p:nvGraphicFramePr>
        <p:xfrm>
          <a:off x="0" y="893464"/>
          <a:ext cx="9144000" cy="5674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81203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240" name="Picture 15" descr="2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241" name="Picture 15" descr="222"/>
          <p:cNvPicPr>
            <a:picLocks noChangeAspect="1" noChangeArrowheads="1"/>
          </p:cNvPicPr>
          <p:nvPr/>
        </p:nvPicPr>
        <p:blipFill>
          <a:blip r:embed="rId3"/>
          <a:srcRect l="82500"/>
          <a:stretch>
            <a:fillRect/>
          </a:stretch>
        </p:blipFill>
        <p:spPr bwMode="auto">
          <a:xfrm>
            <a:off x="0" y="0"/>
            <a:ext cx="1600200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0242" name="Picture 13" descr="logo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5" y="9525"/>
            <a:ext cx="649288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Прямоугольник 12"/>
          <p:cNvSpPr>
            <a:spLocks noChangeArrowheads="1"/>
          </p:cNvSpPr>
          <p:nvPr/>
        </p:nvSpPr>
        <p:spPr bwMode="auto">
          <a:xfrm>
            <a:off x="931863" y="-15875"/>
            <a:ext cx="8212137" cy="645745"/>
          </a:xfrm>
          <a:prstGeom prst="rect">
            <a:avLst/>
          </a:prstGeom>
          <a:noFill/>
          <a:ln>
            <a:noFill/>
          </a:ln>
          <a:extLst/>
        </p:spPr>
        <p:txBody>
          <a:bodyPr lIns="90802" tIns="45430" rIns="90802" bIns="4543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064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и неналоговых </a:t>
            </a: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</a:t>
            </a:r>
          </a:p>
          <a:p>
            <a:pPr algn="ctr" defTabSz="906463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Краснохолмского муниципального округа на 2025 </a:t>
            </a:r>
            <a:r>
              <a:rPr lang="ru-RU" altLang="ru-RU" b="1" dirty="0">
                <a:solidFill>
                  <a:srgbClr val="F9F9F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244" name="Text Box 15"/>
          <p:cNvSpPr txBox="1">
            <a:spLocks noChangeArrowheads="1"/>
          </p:cNvSpPr>
          <p:nvPr/>
        </p:nvSpPr>
        <p:spPr bwMode="auto">
          <a:xfrm>
            <a:off x="800100" y="5949280"/>
            <a:ext cx="7732340" cy="584190"/>
          </a:xfrm>
          <a:prstGeom prst="rect">
            <a:avLst/>
          </a:prstGeom>
          <a:solidFill>
            <a:schemeClr val="bg1"/>
          </a:solidFill>
          <a:ln w="25400" algn="ctr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802" tIns="45430" rIns="90802" bIns="45430">
            <a:spAutoFit/>
          </a:bodyPr>
          <a:lstStyle/>
          <a:p>
            <a:pPr algn="ctr" defTabSz="906463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68,8 % (105 574,3 тыс.руб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всех налоговых и неналоговых доходов</a:t>
            </a:r>
          </a:p>
          <a:p>
            <a:pPr algn="ctr" defTabSz="906463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 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приходится 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налог </a:t>
            </a:r>
            <a:r>
              <a:rPr lang="ru-RU" alt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доходы физических </a:t>
            </a:r>
            <a:r>
              <a:rPr lang="ru-RU" altLang="ru-RU" sz="16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76456" y="6356408"/>
            <a:ext cx="288032" cy="365125"/>
          </a:xfrm>
        </p:spPr>
        <p:txBody>
          <a:bodyPr/>
          <a:lstStyle/>
          <a:p>
            <a:r>
              <a:rPr lang="ru-RU" dirty="0" smtClean="0"/>
              <a:t>4</a:t>
            </a:r>
          </a:p>
        </p:txBody>
      </p:sp>
      <p:pic>
        <p:nvPicPr>
          <p:cNvPr id="11" name="Рисунок 10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228184" y="912758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Всего: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153 474,8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1309623"/>
              </p:ext>
            </p:extLst>
          </p:nvPr>
        </p:nvGraphicFramePr>
        <p:xfrm>
          <a:off x="874204" y="1003314"/>
          <a:ext cx="7584132" cy="4964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014494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0" y="0"/>
            <a:ext cx="9144000" cy="854075"/>
            <a:chOff x="0" y="0"/>
            <a:chExt cx="9144000" cy="854075"/>
          </a:xfrm>
        </p:grpSpPr>
        <p:pic>
          <p:nvPicPr>
            <p:cNvPr id="26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 l="82500"/>
            <a:stretch>
              <a:fillRect/>
            </a:stretch>
          </p:blipFill>
          <p:spPr bwMode="auto">
            <a:xfrm>
              <a:off x="0" y="0"/>
              <a:ext cx="16002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8" name="Picture 13" descr="logo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021" y="0"/>
              <a:ext cx="649288" cy="85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2828" y="620688"/>
            <a:ext cx="8715636" cy="233361"/>
          </a:xfrm>
        </p:spPr>
        <p:txBody>
          <a:bodyPr/>
          <a:lstStyle/>
          <a:p>
            <a:r>
              <a:rPr lang="ru-RU" sz="2800" dirty="0" smtClean="0"/>
              <a:t>                            </a:t>
            </a:r>
            <a:endParaRPr lang="ru-RU" sz="2800" dirty="0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60432" y="6356408"/>
            <a:ext cx="495454" cy="365125"/>
          </a:xfrm>
        </p:spPr>
        <p:txBody>
          <a:bodyPr/>
          <a:lstStyle/>
          <a:p>
            <a:r>
              <a:rPr lang="ru-RU" dirty="0" smtClean="0"/>
              <a:t>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5616" y="117168"/>
            <a:ext cx="7840270" cy="368964"/>
          </a:xfrm>
          <a:prstGeom prst="rect">
            <a:avLst/>
          </a:prstGeom>
          <a:noFill/>
        </p:spPr>
        <p:txBody>
          <a:bodyPr wrap="square" lIns="91076" tIns="45538" rIns="91076" bIns="45538" rtlCol="0">
            <a:spAutoFit/>
          </a:bodyPr>
          <a:lstStyle/>
          <a:p>
            <a:pPr algn="ctr" defTabSz="910751"/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из областного бюджета, тыс. руб.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04038015"/>
              </p:ext>
            </p:extLst>
          </p:nvPr>
        </p:nvGraphicFramePr>
        <p:xfrm>
          <a:off x="0" y="1052736"/>
          <a:ext cx="9144000" cy="538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0015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/>
          <p:cNvGrpSpPr/>
          <p:nvPr/>
        </p:nvGrpSpPr>
        <p:grpSpPr>
          <a:xfrm>
            <a:off x="0" y="0"/>
            <a:ext cx="9144000" cy="854075"/>
            <a:chOff x="0" y="0"/>
            <a:chExt cx="9144000" cy="854075"/>
          </a:xfrm>
        </p:grpSpPr>
        <p:pic>
          <p:nvPicPr>
            <p:cNvPr id="13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1440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5" descr="222"/>
            <p:cNvPicPr>
              <a:picLocks noChangeAspect="1" noChangeArrowheads="1"/>
            </p:cNvPicPr>
            <p:nvPr/>
          </p:nvPicPr>
          <p:blipFill>
            <a:blip r:embed="rId3" cstate="print"/>
            <a:srcRect l="82500"/>
            <a:stretch>
              <a:fillRect/>
            </a:stretch>
          </p:blipFill>
          <p:spPr bwMode="auto">
            <a:xfrm>
              <a:off x="0" y="0"/>
              <a:ext cx="1600200" cy="854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13" descr="logo.jp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20" y="0"/>
              <a:ext cx="649288" cy="85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130793" y="0"/>
            <a:ext cx="7689679" cy="965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076" tIns="45538" rIns="91076" bIns="45538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075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целевых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областных межбюджетных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трансфертов 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 отраслям на 2025 год, тыс. </a:t>
            </a:r>
            <a:r>
              <a:rPr lang="ru-RU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20472" y="6381750"/>
            <a:ext cx="261392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pic>
        <p:nvPicPr>
          <p:cNvPr id="16" name="Рисунок 15" descr="Герб Красного Холма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96" y="20"/>
            <a:ext cx="740664" cy="912738"/>
          </a:xfrm>
          <a:prstGeom prst="rect">
            <a:avLst/>
          </a:prstGeom>
          <a:noFill/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82880"/>
              </p:ext>
            </p:extLst>
          </p:nvPr>
        </p:nvGraphicFramePr>
        <p:xfrm>
          <a:off x="179509" y="912757"/>
          <a:ext cx="8784980" cy="5468571"/>
        </p:xfrm>
        <a:graphic>
          <a:graphicData uri="http://schemas.openxmlformats.org/drawingml/2006/table">
            <a:tbl>
              <a:tblPr/>
              <a:tblGrid>
                <a:gridCol w="4202744"/>
                <a:gridCol w="340476"/>
                <a:gridCol w="1049800"/>
                <a:gridCol w="1021428"/>
                <a:gridCol w="950494"/>
                <a:gridCol w="1220038"/>
              </a:tblGrid>
              <a:tr h="956003">
                <a:tc rowSpan="2"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vert="vert27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        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 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Областные средства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Справочно: областные средства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2024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</a:tr>
              <a:tr h="284526"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446 613,7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43,65%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194 938,2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231 999,2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61 340,9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0,91%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556,5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513,9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788,2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788,2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702,2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68785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4 189,5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14,46%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605,8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565,7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65 200,2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61,04%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39 799,1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35 849,7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68785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32 981,8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2 523,3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193 115,1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207 985,6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57,95%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120 530,5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130 564,0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68 657,4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39,67%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27 236,9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28 307,4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2 760,2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61,19%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1 689,0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2 365,2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501,0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0,00%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  <a:tr h="411309"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l" fontAlgn="b"/>
                      <a:r>
                        <a:rPr lang="ru-RU" sz="15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5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>
                      <a:lvl1pPr marL="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1pPr>
                      <a:lvl2pPr marL="4540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2pPr>
                      <a:lvl3pPr marL="908040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3pPr>
                      <a:lvl4pPr marL="1362077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4pPr>
                      <a:lvl5pPr marL="181611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5pPr>
                      <a:lvl6pPr marL="2270145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6pPr>
                      <a:lvl7pPr marL="2724174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7pPr>
                      <a:lvl8pPr marL="3178203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8pPr>
                      <a:lvl9pPr marL="3632231" algn="l" defTabSz="908040" rtl="0" eaLnBrk="1" latinLnBrk="0" hangingPunct="1">
                        <a:defRPr sz="1800" kern="1200">
                          <a:solidFill>
                            <a:schemeClr val="tx1"/>
                          </a:solidFill>
                        </a:defRPr>
                      </a:lvl9pPr>
                    </a:lstStyle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rgbClr r="0" g="0" b="0">
                        <a:lumMod val="20000"/>
                        <a:lumOff val="80000"/>
                      </a:sc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2 208,9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54,73%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1 208,9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1 083,7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crgbClr r="0" g="0" b="0"/>
                      </a:solidFill>
                    </a:lnL>
                    <a:lnR w="12700" cmpd="sng">
                      <a:solidFill>
                        <a:scrgbClr r="0" g="0" b="0"/>
                      </a:solidFill>
                    </a:lnR>
                    <a:lnT w="12700" cmpd="sng">
                      <a:solidFill>
                        <a:scrgbClr r="0" g="0" b="0"/>
                      </a:solidFill>
                    </a:lnT>
                    <a:lnB w="12700" cmpd="sng">
                      <a:solidFill>
                        <a:scrgbClr r="0" g="0" b="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8462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20573</TotalTime>
  <Words>2041</Words>
  <Application>Microsoft Office PowerPoint</Application>
  <PresentationFormat>Экран (4:3)</PresentationFormat>
  <Paragraphs>477</Paragraphs>
  <Slides>20</Slides>
  <Notes>18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15_Тема Office</vt:lpstr>
      <vt:lpstr>31_Тема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</vt:lpstr>
      <vt:lpstr>  </vt:lpstr>
      <vt:lpstr>Презентация PowerPoint</vt:lpstr>
      <vt:lpstr>                            </vt:lpstr>
      <vt:lpstr>Презентация PowerPoint</vt:lpstr>
      <vt:lpstr>Презентация PowerPoint</vt:lpstr>
      <vt:lpstr>  </vt:lpstr>
      <vt:lpstr>  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Matveeva</dc:creator>
  <cp:lastModifiedBy>user</cp:lastModifiedBy>
  <cp:revision>1791</cp:revision>
  <cp:lastPrinted>2024-12-12T10:08:25Z</cp:lastPrinted>
  <dcterms:created xsi:type="dcterms:W3CDTF">2013-09-16T13:33:13Z</dcterms:created>
  <dcterms:modified xsi:type="dcterms:W3CDTF">2024-12-12T11:58:06Z</dcterms:modified>
</cp:coreProperties>
</file>